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10287000" cx="18288000"/>
  <p:notesSz cx="6858000" cy="9144000"/>
  <p:embeddedFontLst>
    <p:embeddedFont>
      <p:font typeface="Roboto"/>
      <p:regular r:id="rId87"/>
      <p:bold r:id="rId88"/>
      <p:italic r:id="rId89"/>
      <p:boldItalic r:id="rId90"/>
    </p:embeddedFont>
    <p:embeddedFont>
      <p:font typeface="Google Sans Medium"/>
      <p:regular r:id="rId91"/>
      <p:bold r:id="rId92"/>
      <p:italic r:id="rId93"/>
      <p:boldItalic r:id="rId94"/>
    </p:embeddedFont>
    <p:embeddedFont>
      <p:font typeface="Google Sans"/>
      <p:regular r:id="rId95"/>
      <p:bold r:id="rId96"/>
      <p:italic r:id="rId97"/>
      <p:boldItalic r:id="rId98"/>
    </p:embeddedFont>
    <p:embeddedFont>
      <p:font typeface="Google Sans Text"/>
      <p:regular r:id="rId99"/>
      <p:bold r:id="rId100"/>
      <p:italic r:id="rId101"/>
      <p:boldItalic r:id="rId102"/>
    </p:embeddedFont>
    <p:embeddedFont>
      <p:font typeface="Roboto Mono"/>
      <p:regular r:id="rId103"/>
      <p:bold r:id="rId104"/>
      <p:italic r:id="rId105"/>
      <p:boldItalic r:id="rId106"/>
    </p:embeddedFont>
    <p:embeddedFont>
      <p:font typeface="Google Sans Text Medium"/>
      <p:regular r:id="rId107"/>
      <p:bold r:id="rId108"/>
      <p:italic r:id="rId109"/>
      <p:boldItalic r:id="rId110"/>
    </p:embeddedFont>
    <p:embeddedFont>
      <p:font typeface="Open Sans"/>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8818CB-A262-4C5F-B6C0-40848D2263BA}">
  <a:tblStyle styleId="{4D8818CB-A262-4C5F-B6C0-40848D2263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GoogleSansTextMedium-regular.fntdata"/><Relationship Id="rId106" Type="http://schemas.openxmlformats.org/officeDocument/2006/relationships/font" Target="fonts/RobotoMono-boldItalic.fntdata"/><Relationship Id="rId105" Type="http://schemas.openxmlformats.org/officeDocument/2006/relationships/font" Target="fonts/RobotoMono-italic.fntdata"/><Relationship Id="rId104" Type="http://schemas.openxmlformats.org/officeDocument/2006/relationships/font" Target="fonts/RobotoMono-bold.fntdata"/><Relationship Id="rId109" Type="http://schemas.openxmlformats.org/officeDocument/2006/relationships/font" Target="fonts/GoogleSansTextMedium-italic.fntdata"/><Relationship Id="rId108" Type="http://schemas.openxmlformats.org/officeDocument/2006/relationships/font" Target="fonts/GoogleSansTextMedium-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ono-regular.fntdata"/><Relationship Id="rId102" Type="http://schemas.openxmlformats.org/officeDocument/2006/relationships/font" Target="fonts/GoogleSansText-boldItalic.fntdata"/><Relationship Id="rId101" Type="http://schemas.openxmlformats.org/officeDocument/2006/relationships/font" Target="fonts/GoogleSansText-italic.fntdata"/><Relationship Id="rId100" Type="http://schemas.openxmlformats.org/officeDocument/2006/relationships/font" Target="fonts/GoogleSansTex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GoogleSans-regular.fntdata"/><Relationship Id="rId94" Type="http://schemas.openxmlformats.org/officeDocument/2006/relationships/font" Target="fonts/GoogleSansMedium-boldItalic.fntdata"/><Relationship Id="rId97" Type="http://schemas.openxmlformats.org/officeDocument/2006/relationships/font" Target="fonts/GoogleSans-italic.fntdata"/><Relationship Id="rId96" Type="http://schemas.openxmlformats.org/officeDocument/2006/relationships/font" Target="fonts/GoogleSans-bold.fntdata"/><Relationship Id="rId11" Type="http://schemas.openxmlformats.org/officeDocument/2006/relationships/slide" Target="slides/slide6.xml"/><Relationship Id="rId99" Type="http://schemas.openxmlformats.org/officeDocument/2006/relationships/font" Target="fonts/GoogleSansText-regular.fntdata"/><Relationship Id="rId10" Type="http://schemas.openxmlformats.org/officeDocument/2006/relationships/slide" Target="slides/slide5.xml"/><Relationship Id="rId98" Type="http://schemas.openxmlformats.org/officeDocument/2006/relationships/font" Target="fonts/Google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GoogleSansMedium-regular.fntdata"/><Relationship Id="rId90" Type="http://schemas.openxmlformats.org/officeDocument/2006/relationships/font" Target="fonts/Roboto-boldItalic.fntdata"/><Relationship Id="rId93" Type="http://schemas.openxmlformats.org/officeDocument/2006/relationships/font" Target="fonts/GoogleSansMedium-italic.fntdata"/><Relationship Id="rId92" Type="http://schemas.openxmlformats.org/officeDocument/2006/relationships/font" Target="fonts/GoogleSansMedium-bold.fntdata"/><Relationship Id="rId15" Type="http://schemas.openxmlformats.org/officeDocument/2006/relationships/slide" Target="slides/slide10.xml"/><Relationship Id="rId110" Type="http://schemas.openxmlformats.org/officeDocument/2006/relationships/font" Target="fonts/GoogleSansTextMedium-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penSans-boldItalic.fntdata"/><Relationship Id="rId18" Type="http://schemas.openxmlformats.org/officeDocument/2006/relationships/slide" Target="slides/slide13.xml"/><Relationship Id="rId113" Type="http://schemas.openxmlformats.org/officeDocument/2006/relationships/font" Target="fonts/OpenSans-italic.fntdata"/><Relationship Id="rId112" Type="http://schemas.openxmlformats.org/officeDocument/2006/relationships/font" Target="fonts/OpenSans-bold.fntdata"/><Relationship Id="rId111" Type="http://schemas.openxmlformats.org/officeDocument/2006/relationships/font" Target="fonts/OpenSans-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oboto-bold.fntdata"/><Relationship Id="rId87" Type="http://schemas.openxmlformats.org/officeDocument/2006/relationships/font" Target="fonts/Roboto-regular.fntdata"/><Relationship Id="rId89" Type="http://schemas.openxmlformats.org/officeDocument/2006/relationships/font" Target="fonts/Robo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914cefd0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914cef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65fda94b0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65fda94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4f8bb4e27_1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4f8bb4e27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4f8bb4e27_1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4f8bb4e27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04f8bb4e27_1_2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04f8bb4e27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4f8bb4e27_1_2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4f8bb4e27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i="1">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65fda94b0_1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65fda94b0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65fda94b0_1_2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65fda94b0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4f8bb4e27_1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4f8bb4e27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04f8bb4e27_1_3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04f8bb4e27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4f8bb4e27_1_3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04f8bb4e27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b18bd039_0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b18bd03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4f8bb4e27_1_3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04f8bb4e27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F1F1F"/>
              </a:solidFill>
              <a:latin typeface="Open Sans"/>
              <a:ea typeface="Open Sans"/>
              <a:cs typeface="Open Sans"/>
              <a:sym typeface="Open Sans"/>
            </a:endParaRPr>
          </a:p>
          <a:p>
            <a:pPr indent="0" lvl="0" marL="0" rtl="0" algn="l">
              <a:spcBef>
                <a:spcPts val="0"/>
              </a:spcBef>
              <a:spcAft>
                <a:spcPts val="0"/>
              </a:spcAft>
              <a:buNone/>
            </a:pPr>
            <a:r>
              <a:t/>
            </a:r>
            <a:endParaRPr sz="1200">
              <a:solidFill>
                <a:srgbClr val="1F1F1F"/>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04f8bb4e27_1_3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04f8bb4e27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3B83F3"/>
              </a:buClr>
              <a:buSzPts val="1100"/>
              <a:buFont typeface="Arial"/>
              <a:buNone/>
            </a:pPr>
            <a:r>
              <a:t/>
            </a:r>
            <a:endParaRPr>
              <a:solidFill>
                <a:srgbClr val="545454"/>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4f8bb4e27_1_3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04f8bb4e27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4f8bb4e27_1_3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04f8bb4e27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rgbClr val="1F1F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a:solidFill>
                <a:srgbClr val="1F1F1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1F1F1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1F1F1F"/>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65fda94b0_1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65fda94b0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04f8bb4e27_1_4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04f8bb4e27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4f8bb4e27_1_4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04f8bb4e27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4f8bb4e27_1_4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4f8bb4e27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202124"/>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65fda94b0_1_4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a65fda94b0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04f8bb4e27_1_4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04f8bb4e27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7110c4e4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7110c4e4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4f8bb4e27_1_5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04f8bb4e27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t/>
            </a:r>
            <a:endParaRPr b="1">
              <a:solidFill>
                <a:srgbClr val="1F1F1F"/>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04f8bb4e27_1_5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04f8bb4e27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04f8bb4e27_1_5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04f8bb4e27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04f8bb4e27_1_5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04f8bb4e27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04f8bb4e27_1_5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04f8bb4e27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04f8bb4e27_1_5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04f8bb4e27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04f8bb4e27_1_5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04f8bb4e27_1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rgbClr val="1F1F1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b="1">
              <a:solidFill>
                <a:srgbClr val="1F1F1F"/>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65fda94b0_1_5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65fda94b0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04f8bb4e27_1_6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04f8bb4e27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04f8bb4e27_1_6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04f8bb4e27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4f8bb4e27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4f8bb4e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04f8bb4e27_1_6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04f8bb4e27_1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65fda94b0_1_6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65fda94b0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04f8bb4e27_1_6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04f8bb4e27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04f8bb4e27_1_6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04f8bb4e27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a65fda94b0_1_7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a65fda94b0_1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04f8bb4e27_1_7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04f8bb4e27_1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65fda94b0_1_9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a65fda94b0_1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04f8bb4e27_1_7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04f8bb4e27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a65fda94b0_1_10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a65fda94b0_1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04f8bb4e27_1_8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04f8bb4e27_1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4f8bb4e27_1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4f8bb4e2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04f8bb4e27_1_8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04f8bb4e27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04f8bb4e27_1_8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04f8bb4e27_1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04f8bb4e27_1_8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04f8bb4e27_1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04f8bb4e27_1_8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04f8bb4e27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04f8bb4e27_1_9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04f8bb4e27_1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04f8bb4e27_1_9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04f8bb4e27_1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04f8bb4e27_1_9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04f8bb4e27_1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a65fda94b0_1_1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a65fda94b0_1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04f8bb4e27_1_9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04f8bb4e27_1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04f8bb4e27_1_9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04f8bb4e27_1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4f8bb4e27_1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4f8bb4e27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04f8bb4e27_1_9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04f8bb4e27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04f8bb4e27_1_9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04f8bb4e27_1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4f8bb4e27_1_10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4f8bb4e27_1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04f8bb4e27_1_10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04f8bb4e27_1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04f8bb4e27_1_10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04f8bb4e27_1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a65fda94b0_1_1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a65fda94b0_1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04f8bb4e27_1_1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04f8bb4e27_1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04f8bb4e27_1_1111: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04f8bb4e27_1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rgbClr val="3C4043"/>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04f8bb4e27_1_1123: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04f8bb4e27_1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04f8bb4e27_1_1135: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04f8bb4e27_1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rgbClr val="3C404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4f8bb4e27_1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4f8bb4e27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a65fda94b0_1_1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a65fda94b0_1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04f8bb4e27_1_1180: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04f8bb4e27_1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000">
              <a:solidFill>
                <a:srgbClr val="3C4043"/>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04f8bb4e27_1_1191: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04f8bb4e27_1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rgbClr val="3C4043"/>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04f8bb4e27_1_1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04f8bb4e27_1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04f8bb4e27_1_1228: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04f8bb4e27_1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04f8bb4e27_1_1239: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04f8bb4e27_1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000">
              <a:solidFill>
                <a:srgbClr val="3C4043"/>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04f8bb4e27_1_12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04f8bb4e27_1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1F1F1F"/>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04f8bb4e27_1_1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04f8bb4e27_1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04f8bb4e27_1_12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04f8bb4e27_1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04f8bb4e27_1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04f8bb4e27_1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4f8bb4e27_1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4f8bb4e27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a65fda94b0_1_14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a65fda94b0_1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04f8bb4e27_1_13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04f8bb4e27_1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04f8bb4e27_1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04f8bb4e27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
    <p:spTree>
      <p:nvGrpSpPr>
        <p:cNvPr id="8" name="Shape 8"/>
        <p:cNvGrpSpPr/>
        <p:nvPr/>
      </p:nvGrpSpPr>
      <p:grpSpPr>
        <a:xfrm>
          <a:off x="0" y="0"/>
          <a:ext cx="0" cy="0"/>
          <a:chOff x="0" y="0"/>
          <a:chExt cx="0" cy="0"/>
        </a:xfrm>
      </p:grpSpPr>
      <p:sp>
        <p:nvSpPr>
          <p:cNvPr id="9" name="Google Shape;9;p2"/>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0" name="Google Shape;10;p2"/>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pic>
        <p:nvPicPr>
          <p:cNvPr id="11" name="Google Shape;11;p2"/>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Large graphic">
  <p:cSld name="CUSTOM_3_1_1_1_1">
    <p:spTree>
      <p:nvGrpSpPr>
        <p:cNvPr id="48" name="Shape 48"/>
        <p:cNvGrpSpPr/>
        <p:nvPr/>
      </p:nvGrpSpPr>
      <p:grpSpPr>
        <a:xfrm>
          <a:off x="0" y="0"/>
          <a:ext cx="0" cy="0"/>
          <a:chOff x="0" y="0"/>
          <a:chExt cx="0" cy="0"/>
        </a:xfrm>
      </p:grpSpPr>
      <p:sp>
        <p:nvSpPr>
          <p:cNvPr id="49" name="Google Shape;49;p11"/>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1"/>
          <p:cNvSpPr txBox="1"/>
          <p:nvPr>
            <p:ph idx="1" type="body"/>
          </p:nvPr>
        </p:nvSpPr>
        <p:spPr>
          <a:xfrm>
            <a:off x="914400" y="5212100"/>
            <a:ext cx="5376600" cy="40245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51" name="Google Shape;51;p11"/>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lain">
  <p:cSld name="CUSTOM_3_1_1_1_1_1_1_1_1_1_1">
    <p:spTree>
      <p:nvGrpSpPr>
        <p:cNvPr id="52" name="Shape 52"/>
        <p:cNvGrpSpPr/>
        <p:nvPr/>
      </p:nvGrpSpPr>
      <p:grpSpPr>
        <a:xfrm>
          <a:off x="0" y="0"/>
          <a:ext cx="0" cy="0"/>
          <a:chOff x="0" y="0"/>
          <a:chExt cx="0" cy="0"/>
        </a:xfrm>
      </p:grpSpPr>
      <p:pic>
        <p:nvPicPr>
          <p:cNvPr id="53" name="Google Shape;53;p12"/>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reak Dark">
  <p:cSld name="CUSTOM_3_1_1_1_1_1_1_1_1_1_1_1">
    <p:bg>
      <p:bgPr>
        <a:solidFill>
          <a:srgbClr val="202124"/>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56" name="Google Shape;56;p13"/>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reak Numbers">
  <p:cSld name="CUSTOM_7_1_1_1_1_1_1_1_1">
    <p:bg>
      <p:bgPr>
        <a:solidFill>
          <a:schemeClr val="accent1"/>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5212080" y="2084832"/>
            <a:ext cx="8169000" cy="787800"/>
          </a:xfrm>
          <a:prstGeom prst="rect">
            <a:avLst/>
          </a:prstGeom>
        </p:spPr>
        <p:txBody>
          <a:bodyPr anchorCtr="0" anchor="t" bIns="0" lIns="0" spcFirstLastPara="1" rIns="182850" wrap="square" tIns="0">
            <a:noAutofit/>
          </a:bodyPr>
          <a:lstStyle>
            <a:lvl1pPr lvl="0" rtl="0">
              <a:lnSpc>
                <a:spcPct val="115000"/>
              </a:lnSpc>
              <a:spcBef>
                <a:spcPts val="0"/>
              </a:spcBef>
              <a:spcAft>
                <a:spcPts val="0"/>
              </a:spcAft>
              <a:buClr>
                <a:srgbClr val="202124"/>
              </a:buClr>
              <a:buSzPts val="1400"/>
              <a:buFont typeface="Google Sans Medium"/>
              <a:buNone/>
              <a:defRPr sz="3800">
                <a:solidFill>
                  <a:srgbClr val="FFFFFF"/>
                </a:solidFill>
              </a:defRPr>
            </a:lvl1pPr>
            <a:lvl2pPr lvl="1" rtl="0">
              <a:lnSpc>
                <a:spcPct val="115000"/>
              </a:lnSpc>
              <a:spcBef>
                <a:spcPts val="0"/>
              </a:spcBef>
              <a:spcAft>
                <a:spcPts val="0"/>
              </a:spcAft>
              <a:buSzPts val="1400"/>
              <a:buFont typeface="Google Sans Medium"/>
              <a:buNone/>
              <a:defRPr/>
            </a:lvl2pPr>
            <a:lvl3pPr lvl="2" rtl="0">
              <a:lnSpc>
                <a:spcPct val="115000"/>
              </a:lnSpc>
              <a:spcBef>
                <a:spcPts val="0"/>
              </a:spcBef>
              <a:spcAft>
                <a:spcPts val="0"/>
              </a:spcAft>
              <a:buSzPts val="1400"/>
              <a:buFont typeface="Google Sans Medium"/>
              <a:buNone/>
              <a:defRPr/>
            </a:lvl3pPr>
            <a:lvl4pPr lvl="3" rtl="0">
              <a:lnSpc>
                <a:spcPct val="115000"/>
              </a:lnSpc>
              <a:spcBef>
                <a:spcPts val="0"/>
              </a:spcBef>
              <a:spcAft>
                <a:spcPts val="0"/>
              </a:spcAft>
              <a:buSzPts val="1400"/>
              <a:buFont typeface="Google Sans Medium"/>
              <a:buNone/>
              <a:defRPr/>
            </a:lvl4pPr>
            <a:lvl5pPr lvl="4" rtl="0">
              <a:lnSpc>
                <a:spcPct val="115000"/>
              </a:lnSpc>
              <a:spcBef>
                <a:spcPts val="0"/>
              </a:spcBef>
              <a:spcAft>
                <a:spcPts val="0"/>
              </a:spcAft>
              <a:buSzPts val="1400"/>
              <a:buFont typeface="Google Sans Medium"/>
              <a:buNone/>
              <a:defRPr/>
            </a:lvl5pPr>
            <a:lvl6pPr lvl="5" rtl="0">
              <a:lnSpc>
                <a:spcPct val="115000"/>
              </a:lnSpc>
              <a:spcBef>
                <a:spcPts val="0"/>
              </a:spcBef>
              <a:spcAft>
                <a:spcPts val="0"/>
              </a:spcAft>
              <a:buSzPts val="1400"/>
              <a:buFont typeface="Google Sans Medium"/>
              <a:buNone/>
              <a:defRPr/>
            </a:lvl6pPr>
            <a:lvl7pPr lvl="6" rtl="0">
              <a:lnSpc>
                <a:spcPct val="115000"/>
              </a:lnSpc>
              <a:spcBef>
                <a:spcPts val="0"/>
              </a:spcBef>
              <a:spcAft>
                <a:spcPts val="0"/>
              </a:spcAft>
              <a:buSzPts val="1400"/>
              <a:buFont typeface="Google Sans Medium"/>
              <a:buNone/>
              <a:defRPr/>
            </a:lvl7pPr>
            <a:lvl8pPr lvl="7" rtl="0">
              <a:lnSpc>
                <a:spcPct val="115000"/>
              </a:lnSpc>
              <a:spcBef>
                <a:spcPts val="0"/>
              </a:spcBef>
              <a:spcAft>
                <a:spcPts val="0"/>
              </a:spcAft>
              <a:buSzPts val="1400"/>
              <a:buFont typeface="Google Sans Medium"/>
              <a:buNone/>
              <a:defRPr/>
            </a:lvl8pPr>
            <a:lvl9pPr lvl="8" rtl="0">
              <a:lnSpc>
                <a:spcPct val="115000"/>
              </a:lnSpc>
              <a:spcBef>
                <a:spcPts val="0"/>
              </a:spcBef>
              <a:spcAft>
                <a:spcPts val="0"/>
              </a:spcAft>
              <a:buSzPts val="1400"/>
              <a:buFont typeface="Google Sans Medium"/>
              <a:buNone/>
              <a:defRPr/>
            </a:lvl9pPr>
          </a:lstStyle>
          <a:p/>
        </p:txBody>
      </p:sp>
      <p:sp>
        <p:nvSpPr>
          <p:cNvPr id="59" name="Google Shape;59;p14"/>
          <p:cNvSpPr txBox="1"/>
          <p:nvPr>
            <p:ph idx="1" type="subTitle"/>
          </p:nvPr>
        </p:nvSpPr>
        <p:spPr>
          <a:xfrm>
            <a:off x="5212080" y="3151632"/>
            <a:ext cx="8014200" cy="501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3200"/>
              <a:buNone/>
              <a:defRPr sz="3200">
                <a:solidFill>
                  <a:srgbClr val="FFFFFF"/>
                </a:solidFill>
              </a:defRPr>
            </a:lvl1pPr>
            <a:lvl2pPr lvl="1" rtl="0">
              <a:lnSpc>
                <a:spcPct val="100000"/>
              </a:lnSpc>
              <a:spcBef>
                <a:spcPts val="3600"/>
              </a:spcBef>
              <a:spcAft>
                <a:spcPts val="0"/>
              </a:spcAft>
              <a:buSzPts val="3200"/>
              <a:buNone/>
              <a:defRPr sz="3200"/>
            </a:lvl2pPr>
            <a:lvl3pPr lvl="2" rtl="0">
              <a:lnSpc>
                <a:spcPct val="100000"/>
              </a:lnSpc>
              <a:spcBef>
                <a:spcPts val="3600"/>
              </a:spcBef>
              <a:spcAft>
                <a:spcPts val="0"/>
              </a:spcAft>
              <a:buSzPts val="3200"/>
              <a:buNone/>
              <a:defRPr sz="3200"/>
            </a:lvl3pPr>
            <a:lvl4pPr lvl="3" rtl="0">
              <a:lnSpc>
                <a:spcPct val="100000"/>
              </a:lnSpc>
              <a:spcBef>
                <a:spcPts val="3600"/>
              </a:spcBef>
              <a:spcAft>
                <a:spcPts val="0"/>
              </a:spcAft>
              <a:buSzPts val="3200"/>
              <a:buNone/>
              <a:defRPr sz="3200"/>
            </a:lvl4pPr>
            <a:lvl5pPr lvl="4" rtl="0">
              <a:lnSpc>
                <a:spcPct val="100000"/>
              </a:lnSpc>
              <a:spcBef>
                <a:spcPts val="3600"/>
              </a:spcBef>
              <a:spcAft>
                <a:spcPts val="0"/>
              </a:spcAft>
              <a:buSzPts val="3200"/>
              <a:buNone/>
              <a:defRPr sz="3200"/>
            </a:lvl5pPr>
            <a:lvl6pPr lvl="5" rtl="0">
              <a:lnSpc>
                <a:spcPct val="100000"/>
              </a:lnSpc>
              <a:spcBef>
                <a:spcPts val="3600"/>
              </a:spcBef>
              <a:spcAft>
                <a:spcPts val="0"/>
              </a:spcAft>
              <a:buSzPts val="3200"/>
              <a:buNone/>
              <a:defRPr sz="3200"/>
            </a:lvl6pPr>
            <a:lvl7pPr lvl="6" rtl="0">
              <a:lnSpc>
                <a:spcPct val="100000"/>
              </a:lnSpc>
              <a:spcBef>
                <a:spcPts val="3600"/>
              </a:spcBef>
              <a:spcAft>
                <a:spcPts val="0"/>
              </a:spcAft>
              <a:buSzPts val="3200"/>
              <a:buNone/>
              <a:defRPr sz="3200"/>
            </a:lvl7pPr>
            <a:lvl8pPr lvl="7" rtl="0">
              <a:lnSpc>
                <a:spcPct val="100000"/>
              </a:lnSpc>
              <a:spcBef>
                <a:spcPts val="3600"/>
              </a:spcBef>
              <a:spcAft>
                <a:spcPts val="0"/>
              </a:spcAft>
              <a:buSzPts val="3200"/>
              <a:buNone/>
              <a:defRPr sz="3200"/>
            </a:lvl8pPr>
            <a:lvl9pPr lvl="8" rtl="0">
              <a:lnSpc>
                <a:spcPct val="100000"/>
              </a:lnSpc>
              <a:spcBef>
                <a:spcPts val="3600"/>
              </a:spcBef>
              <a:spcAft>
                <a:spcPts val="3600"/>
              </a:spcAft>
              <a:buSzPts val="3200"/>
              <a:buNone/>
              <a:defRPr sz="3200"/>
            </a:lvl9pPr>
          </a:lstStyle>
          <a:p/>
        </p:txBody>
      </p:sp>
      <p:pic>
        <p:nvPicPr>
          <p:cNvPr id="60" name="Google Shape;60;p14"/>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reak Left">
  <p:cSld name="CUSTOM_3_1_1_1_1_1_1_1_1_1_1_1_1">
    <p:bg>
      <p:bgPr>
        <a:solidFill>
          <a:srgbClr val="FFFFFF"/>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9143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63" name="Google Shape;63;p15"/>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reak Right">
  <p:cSld name="CUSTOM_3_1_1_1_1_1_1_1_1_1_1_1_1_1">
    <p:bg>
      <p:bgPr>
        <a:solidFill>
          <a:srgbClr val="FFFFFF"/>
        </a:solid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92202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66" name="Google Shape;66;p16"/>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ue info">
  <p:cSld name="CUSTOM_7">
    <p:bg>
      <p:bgPr>
        <a:solidFill>
          <a:srgbClr val="1A73E8"/>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3781475" y="3072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69" name="Google Shape;69;p17"/>
          <p:cNvSpPr txBox="1"/>
          <p:nvPr>
            <p:ph idx="2" type="title"/>
          </p:nvPr>
        </p:nvSpPr>
        <p:spPr>
          <a:xfrm>
            <a:off x="3781475" y="5224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70" name="Google Shape;70;p17"/>
          <p:cNvSpPr txBox="1"/>
          <p:nvPr>
            <p:ph idx="3" type="title"/>
          </p:nvPr>
        </p:nvSpPr>
        <p:spPr>
          <a:xfrm>
            <a:off x="3781475" y="7376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71" name="Google Shape;71;p17"/>
          <p:cNvSpPr txBox="1"/>
          <p:nvPr/>
        </p:nvSpPr>
        <p:spPr>
          <a:xfrm>
            <a:off x="914400" y="3072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File name:</a:t>
            </a:r>
            <a:endParaRPr sz="3600">
              <a:solidFill>
                <a:srgbClr val="FFFFFF"/>
              </a:solidFill>
              <a:latin typeface="Google Sans Text"/>
              <a:ea typeface="Google Sans Text"/>
              <a:cs typeface="Google Sans Text"/>
              <a:sym typeface="Google Sans Text"/>
            </a:endParaRPr>
          </a:p>
        </p:txBody>
      </p:sp>
      <p:sp>
        <p:nvSpPr>
          <p:cNvPr id="72" name="Google Shape;72;p17"/>
          <p:cNvSpPr txBox="1"/>
          <p:nvPr/>
        </p:nvSpPr>
        <p:spPr>
          <a:xfrm>
            <a:off x="914400" y="5224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Format:</a:t>
            </a:r>
            <a:endParaRPr sz="3600">
              <a:solidFill>
                <a:srgbClr val="FFFFFF"/>
              </a:solidFill>
              <a:latin typeface="Google Sans Text"/>
              <a:ea typeface="Google Sans Text"/>
              <a:cs typeface="Google Sans Text"/>
              <a:sym typeface="Google Sans Text"/>
            </a:endParaRPr>
          </a:p>
        </p:txBody>
      </p:sp>
      <p:sp>
        <p:nvSpPr>
          <p:cNvPr id="73" name="Google Shape;73;p17"/>
          <p:cNvSpPr txBox="1"/>
          <p:nvPr/>
        </p:nvSpPr>
        <p:spPr>
          <a:xfrm>
            <a:off x="914400" y="7376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Presenter:</a:t>
            </a:r>
            <a:endParaRPr sz="3600">
              <a:solidFill>
                <a:srgbClr val="FFFFFF"/>
              </a:solidFill>
              <a:latin typeface="Google Sans Text"/>
              <a:ea typeface="Google Sans Text"/>
              <a:cs typeface="Google Sans Text"/>
              <a:sym typeface="Google Sans Text"/>
            </a:endParaRPr>
          </a:p>
        </p:txBody>
      </p:sp>
      <p:sp>
        <p:nvSpPr>
          <p:cNvPr id="74" name="Google Shape;74;p17"/>
          <p:cNvSpPr txBox="1"/>
          <p:nvPr/>
        </p:nvSpPr>
        <p:spPr>
          <a:xfrm>
            <a:off x="914400" y="920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CUSTOM_4">
    <p:spTree>
      <p:nvGrpSpPr>
        <p:cNvPr id="75" name="Shape 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Embedded Video ">
  <p:cSld name="CUSTOM_4_1">
    <p:bg>
      <p:bgPr>
        <a:solidFill>
          <a:srgbClr val="000000"/>
        </a:solidFill>
      </p:bgPr>
    </p:bg>
    <p:spTree>
      <p:nvGrpSpPr>
        <p:cNvPr id="76" name="Shape 7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showMasterSp="0">
  <p:cSld name="Blank_1">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_1">
    <p:spTree>
      <p:nvGrpSpPr>
        <p:cNvPr id="12" name="Shape 12"/>
        <p:cNvGrpSpPr/>
        <p:nvPr/>
      </p:nvGrpSpPr>
      <p:grpSpPr>
        <a:xfrm>
          <a:off x="0" y="0"/>
          <a:ext cx="0" cy="0"/>
          <a:chOff x="0" y="0"/>
          <a:chExt cx="0" cy="0"/>
        </a:xfrm>
      </p:grpSpPr>
      <p:sp>
        <p:nvSpPr>
          <p:cNvPr id="13" name="Google Shape;13;p3"/>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4" name="Google Shape;14;p3"/>
          <p:cNvSpPr txBox="1"/>
          <p:nvPr>
            <p:ph idx="1" type="subTitle"/>
          </p:nvPr>
        </p:nvSpPr>
        <p:spPr>
          <a:xfrm>
            <a:off x="92202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pic>
        <p:nvPicPr>
          <p:cNvPr id="15" name="Google Shape;15;p3"/>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 Agenda/Learn how to... - Journal ">
  <p:cSld name="CUSTOM_2_4_1_1_1_1_1">
    <p:spTree>
      <p:nvGrpSpPr>
        <p:cNvPr id="78" name="Shape 78"/>
        <p:cNvGrpSpPr/>
        <p:nvPr/>
      </p:nvGrpSpPr>
      <p:grpSpPr>
        <a:xfrm>
          <a:off x="0" y="0"/>
          <a:ext cx="0" cy="0"/>
          <a:chOff x="0" y="0"/>
          <a:chExt cx="0" cy="0"/>
        </a:xfrm>
      </p:grpSpPr>
      <p:sp>
        <p:nvSpPr>
          <p:cNvPr id="79" name="Google Shape;79;p21"/>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cxnSp>
        <p:nvCxnSpPr>
          <p:cNvPr id="80" name="Google Shape;80;p21"/>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81" name="Google Shape;81;p21"/>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pic>
        <p:nvPicPr>
          <p:cNvPr id="82" name="Google Shape;82;p21"/>
          <p:cNvPicPr preferRelativeResize="0"/>
          <p:nvPr/>
        </p:nvPicPr>
        <p:blipFill>
          <a:blip r:embed="rId2">
            <a:alphaModFix/>
          </a:blip>
          <a:stretch>
            <a:fillRect/>
          </a:stretch>
        </p:blipFill>
        <p:spPr>
          <a:xfrm>
            <a:off x="10118401" y="2312725"/>
            <a:ext cx="5661547" cy="566154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Slide">
  <p:cSld name="Image Slide_5">
    <p:spTree>
      <p:nvGrpSpPr>
        <p:cNvPr id="83" name="Shape 8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84" name="Shape 84"/>
        <p:cNvGrpSpPr/>
        <p:nvPr/>
      </p:nvGrpSpPr>
      <p:grpSpPr>
        <a:xfrm>
          <a:off x="0" y="0"/>
          <a:ext cx="0" cy="0"/>
          <a:chOff x="0" y="0"/>
          <a:chExt cx="0" cy="0"/>
        </a:xfrm>
      </p:grpSpPr>
      <p:sp>
        <p:nvSpPr>
          <p:cNvPr id="85" name="Google Shape;85;p23"/>
          <p:cNvSpPr txBox="1"/>
          <p:nvPr>
            <p:ph type="title"/>
          </p:nvPr>
        </p:nvSpPr>
        <p:spPr>
          <a:xfrm>
            <a:off x="1847500" y="1075775"/>
            <a:ext cx="14616000" cy="10758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sz="1400">
                <a:solidFill>
                  <a:srgbClr val="434343"/>
                </a:solidFill>
              </a:defRPr>
            </a:lvl2pPr>
            <a:lvl3pPr lvl="2" rtl="0">
              <a:spcBef>
                <a:spcPts val="0"/>
              </a:spcBef>
              <a:spcAft>
                <a:spcPts val="0"/>
              </a:spcAft>
              <a:buNone/>
              <a:defRPr sz="1400">
                <a:solidFill>
                  <a:srgbClr val="434343"/>
                </a:solidFill>
              </a:defRPr>
            </a:lvl3pPr>
            <a:lvl4pPr lvl="3" rtl="0">
              <a:spcBef>
                <a:spcPts val="0"/>
              </a:spcBef>
              <a:spcAft>
                <a:spcPts val="0"/>
              </a:spcAft>
              <a:buNone/>
              <a:defRPr sz="1400">
                <a:solidFill>
                  <a:srgbClr val="434343"/>
                </a:solidFill>
              </a:defRPr>
            </a:lvl4pPr>
            <a:lvl5pPr lvl="4" rtl="0">
              <a:spcBef>
                <a:spcPts val="0"/>
              </a:spcBef>
              <a:spcAft>
                <a:spcPts val="0"/>
              </a:spcAft>
              <a:buNone/>
              <a:defRPr sz="1400">
                <a:solidFill>
                  <a:srgbClr val="434343"/>
                </a:solidFill>
              </a:defRPr>
            </a:lvl5pPr>
            <a:lvl6pPr lvl="5" rtl="0">
              <a:spcBef>
                <a:spcPts val="0"/>
              </a:spcBef>
              <a:spcAft>
                <a:spcPts val="0"/>
              </a:spcAft>
              <a:buNone/>
              <a:defRPr sz="1400">
                <a:solidFill>
                  <a:srgbClr val="434343"/>
                </a:solidFill>
              </a:defRPr>
            </a:lvl6pPr>
            <a:lvl7pPr lvl="6" rtl="0">
              <a:spcBef>
                <a:spcPts val="0"/>
              </a:spcBef>
              <a:spcAft>
                <a:spcPts val="0"/>
              </a:spcAft>
              <a:buNone/>
              <a:defRPr sz="1400">
                <a:solidFill>
                  <a:srgbClr val="434343"/>
                </a:solidFill>
              </a:defRPr>
            </a:lvl7pPr>
            <a:lvl8pPr lvl="7" rtl="0">
              <a:spcBef>
                <a:spcPts val="0"/>
              </a:spcBef>
              <a:spcAft>
                <a:spcPts val="0"/>
              </a:spcAft>
              <a:buNone/>
              <a:defRPr sz="1400">
                <a:solidFill>
                  <a:srgbClr val="434343"/>
                </a:solidFill>
              </a:defRPr>
            </a:lvl8pPr>
            <a:lvl9pPr lvl="8" rtl="0">
              <a:spcBef>
                <a:spcPts val="0"/>
              </a:spcBef>
              <a:spcAft>
                <a:spcPts val="0"/>
              </a:spcAft>
              <a:buNone/>
              <a:defRPr sz="1400">
                <a:solidFill>
                  <a:srgbClr val="434343"/>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86" name="Shape 86"/>
        <p:cNvGrpSpPr/>
        <p:nvPr/>
      </p:nvGrpSpPr>
      <p:grpSpPr>
        <a:xfrm>
          <a:off x="0" y="0"/>
          <a:ext cx="0" cy="0"/>
          <a:chOff x="0" y="0"/>
          <a:chExt cx="0" cy="0"/>
        </a:xfrm>
      </p:grpSpPr>
      <p:pic>
        <p:nvPicPr>
          <p:cNvPr id="87" name="Google Shape;87;p24"/>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88" name="Google Shape;88;p24"/>
          <p:cNvSpPr txBox="1"/>
          <p:nvPr>
            <p:ph type="title"/>
          </p:nvPr>
        </p:nvSpPr>
        <p:spPr>
          <a:xfrm>
            <a:off x="914400" y="914400"/>
            <a:ext cx="10918200" cy="19932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
        <p:nvSpPr>
          <p:cNvPr id="89" name="Google Shape;89;p24"/>
          <p:cNvSpPr txBox="1"/>
          <p:nvPr>
            <p:ph idx="1" type="body"/>
          </p:nvPr>
        </p:nvSpPr>
        <p:spPr>
          <a:xfrm>
            <a:off x="914400" y="3072384"/>
            <a:ext cx="8156400" cy="6309600"/>
          </a:xfrm>
          <a:prstGeom prst="rect">
            <a:avLst/>
          </a:prstGeom>
        </p:spPr>
        <p:txBody>
          <a:bodyPr anchorCtr="0" anchor="t" bIns="0" lIns="0" spcFirstLastPara="1" rIns="182850" wrap="square" tIns="0">
            <a:noAutofit/>
          </a:bodyPr>
          <a:lstStyle>
            <a:lvl1pPr indent="-406400" lvl="0" marL="457200" rtl="0">
              <a:lnSpc>
                <a:spcPct val="150000"/>
              </a:lnSpc>
              <a:spcBef>
                <a:spcPts val="0"/>
              </a:spcBef>
              <a:spcAft>
                <a:spcPts val="0"/>
              </a:spcAft>
              <a:buSzPts val="2800"/>
              <a:buChar char="●"/>
              <a:defRPr/>
            </a:lvl1pPr>
            <a:lvl2pPr indent="-406400" lvl="1" marL="914400" rtl="0">
              <a:lnSpc>
                <a:spcPct val="150000"/>
              </a:lnSpc>
              <a:spcBef>
                <a:spcPts val="0"/>
              </a:spcBef>
              <a:spcAft>
                <a:spcPts val="0"/>
              </a:spcAft>
              <a:buSzPts val="2800"/>
              <a:buChar char="○"/>
              <a:defRPr/>
            </a:lvl2pPr>
            <a:lvl3pPr indent="-406400" lvl="2" marL="1371600" rtl="0">
              <a:lnSpc>
                <a:spcPct val="150000"/>
              </a:lnSpc>
              <a:spcBef>
                <a:spcPts val="0"/>
              </a:spcBef>
              <a:spcAft>
                <a:spcPts val="0"/>
              </a:spcAft>
              <a:buSzPts val="2800"/>
              <a:buChar char="■"/>
              <a:defRPr/>
            </a:lvl3pPr>
            <a:lvl4pPr indent="-406400" lvl="3" marL="1828800" rtl="0">
              <a:lnSpc>
                <a:spcPct val="150000"/>
              </a:lnSpc>
              <a:spcBef>
                <a:spcPts val="0"/>
              </a:spcBef>
              <a:spcAft>
                <a:spcPts val="0"/>
              </a:spcAft>
              <a:buSzPts val="2800"/>
              <a:buChar char="●"/>
              <a:defRPr/>
            </a:lvl4pPr>
            <a:lvl5pPr indent="-406400" lvl="4" marL="2286000" rtl="0">
              <a:lnSpc>
                <a:spcPct val="150000"/>
              </a:lnSpc>
              <a:spcBef>
                <a:spcPts val="0"/>
              </a:spcBef>
              <a:spcAft>
                <a:spcPts val="0"/>
              </a:spcAft>
              <a:buSzPts val="2800"/>
              <a:buChar char="○"/>
              <a:defRPr/>
            </a:lvl5pPr>
            <a:lvl6pPr indent="-406400" lvl="5" marL="2743200" rtl="0">
              <a:lnSpc>
                <a:spcPct val="150000"/>
              </a:lnSpc>
              <a:spcBef>
                <a:spcPts val="0"/>
              </a:spcBef>
              <a:spcAft>
                <a:spcPts val="0"/>
              </a:spcAft>
              <a:buSzPts val="2800"/>
              <a:buChar char="■"/>
              <a:defRPr/>
            </a:lvl6pPr>
            <a:lvl7pPr indent="-406400" lvl="6" marL="3200400" rtl="0">
              <a:lnSpc>
                <a:spcPct val="150000"/>
              </a:lnSpc>
              <a:spcBef>
                <a:spcPts val="0"/>
              </a:spcBef>
              <a:spcAft>
                <a:spcPts val="0"/>
              </a:spcAft>
              <a:buSzPts val="2800"/>
              <a:buChar char="●"/>
              <a:defRPr/>
            </a:lvl7pPr>
            <a:lvl8pPr indent="-406400" lvl="7" marL="3657600" rtl="0">
              <a:lnSpc>
                <a:spcPct val="150000"/>
              </a:lnSpc>
              <a:spcBef>
                <a:spcPts val="0"/>
              </a:spcBef>
              <a:spcAft>
                <a:spcPts val="0"/>
              </a:spcAft>
              <a:buSzPts val="2800"/>
              <a:buChar char="○"/>
              <a:defRPr/>
            </a:lvl8pPr>
            <a:lvl9pPr indent="-406400" lvl="8" marL="4114800" rtl="0">
              <a:lnSpc>
                <a:spcPct val="150000"/>
              </a:lnSpc>
              <a:spcBef>
                <a:spcPts val="0"/>
              </a:spcBef>
              <a:spcAft>
                <a:spcPts val="0"/>
              </a:spcAft>
              <a:buSzPts val="2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Left">
  <p:cSld name="CUSTOM_2_4">
    <p:spTree>
      <p:nvGrpSpPr>
        <p:cNvPr id="16" name="Shape 16"/>
        <p:cNvGrpSpPr/>
        <p:nvPr/>
      </p:nvGrpSpPr>
      <p:grpSpPr>
        <a:xfrm>
          <a:off x="0" y="0"/>
          <a:ext cx="0" cy="0"/>
          <a:chOff x="0" y="0"/>
          <a:chExt cx="0" cy="0"/>
        </a:xfrm>
      </p:grpSpPr>
      <p:sp>
        <p:nvSpPr>
          <p:cNvPr id="17" name="Google Shape;17;p4"/>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 name="Google Shape;18;p4"/>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Middle">
  <p:cSld name="CUSTOM_2_4_1">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21" name="Google Shape;21;p5"/>
          <p:cNvSpPr txBox="1"/>
          <p:nvPr>
            <p:ph type="title"/>
          </p:nvPr>
        </p:nvSpPr>
        <p:spPr>
          <a:xfrm>
            <a:off x="1815600" y="3072500"/>
            <a:ext cx="14656800" cy="41517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2" name="Shape 22"/>
        <p:cNvGrpSpPr/>
        <p:nvPr/>
      </p:nvGrpSpPr>
      <p:grpSpPr>
        <a:xfrm>
          <a:off x="0" y="0"/>
          <a:ext cx="0" cy="0"/>
          <a:chOff x="0" y="0"/>
          <a:chExt cx="0" cy="0"/>
        </a:xfrm>
      </p:grpSpPr>
      <p:sp>
        <p:nvSpPr>
          <p:cNvPr id="23" name="Google Shape;23;p6"/>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24" name="Google Shape;24;p6"/>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 name="Google Shape;25;p6"/>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26" name="Shape 26"/>
        <p:cNvGrpSpPr/>
        <p:nvPr/>
      </p:nvGrpSpPr>
      <p:grpSpPr>
        <a:xfrm>
          <a:off x="0" y="0"/>
          <a:ext cx="0" cy="0"/>
          <a:chOff x="0" y="0"/>
          <a:chExt cx="0" cy="0"/>
        </a:xfrm>
      </p:grpSpPr>
      <p:sp>
        <p:nvSpPr>
          <p:cNvPr id="27" name="Google Shape;27;p7"/>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7"/>
          <p:cNvSpPr txBox="1"/>
          <p:nvPr>
            <p:ph idx="1" type="body"/>
          </p:nvPr>
        </p:nvSpPr>
        <p:spPr>
          <a:xfrm>
            <a:off x="9143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29" name="Google Shape;29;p7"/>
          <p:cNvSpPr txBox="1"/>
          <p:nvPr>
            <p:ph idx="2" type="body"/>
          </p:nvPr>
        </p:nvSpPr>
        <p:spPr>
          <a:xfrm>
            <a:off x="92202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30" name="Google Shape;30;p7"/>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31" name="Shape 31"/>
        <p:cNvGrpSpPr/>
        <p:nvPr/>
      </p:nvGrpSpPr>
      <p:grpSpPr>
        <a:xfrm>
          <a:off x="0" y="0"/>
          <a:ext cx="0" cy="0"/>
          <a:chOff x="0" y="0"/>
          <a:chExt cx="0" cy="0"/>
        </a:xfrm>
      </p:grpSpPr>
      <p:sp>
        <p:nvSpPr>
          <p:cNvPr id="32" name="Google Shape;32;p8"/>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8"/>
          <p:cNvSpPr txBox="1"/>
          <p:nvPr>
            <p:ph idx="1" type="body"/>
          </p:nvPr>
        </p:nvSpPr>
        <p:spPr>
          <a:xfrm>
            <a:off x="9143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4" name="Google Shape;34;p8"/>
          <p:cNvSpPr txBox="1"/>
          <p:nvPr>
            <p:ph idx="2" type="body"/>
          </p:nvPr>
        </p:nvSpPr>
        <p:spPr>
          <a:xfrm>
            <a:off x="64556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5" name="Google Shape;35;p8"/>
          <p:cNvSpPr txBox="1"/>
          <p:nvPr>
            <p:ph idx="3" type="body"/>
          </p:nvPr>
        </p:nvSpPr>
        <p:spPr>
          <a:xfrm>
            <a:off x="1199710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36" name="Google Shape;36;p8"/>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37" name="Shape 37"/>
        <p:cNvGrpSpPr/>
        <p:nvPr/>
      </p:nvGrpSpPr>
      <p:grpSpPr>
        <a:xfrm>
          <a:off x="0" y="0"/>
          <a:ext cx="0" cy="0"/>
          <a:chOff x="0" y="0"/>
          <a:chExt cx="0" cy="0"/>
        </a:xfrm>
      </p:grpSpPr>
      <p:sp>
        <p:nvSpPr>
          <p:cNvPr id="38" name="Google Shape;38;p9"/>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9"/>
          <p:cNvSpPr txBox="1"/>
          <p:nvPr>
            <p:ph idx="1" type="body"/>
          </p:nvPr>
        </p:nvSpPr>
        <p:spPr>
          <a:xfrm>
            <a:off x="914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0" name="Google Shape;40;p9"/>
          <p:cNvSpPr txBox="1"/>
          <p:nvPr>
            <p:ph idx="2" type="body"/>
          </p:nvPr>
        </p:nvSpPr>
        <p:spPr>
          <a:xfrm>
            <a:off x="5067883"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1" name="Google Shape;41;p9"/>
          <p:cNvSpPr txBox="1"/>
          <p:nvPr>
            <p:ph idx="3" type="body"/>
          </p:nvPr>
        </p:nvSpPr>
        <p:spPr>
          <a:xfrm>
            <a:off x="9220636"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2" name="Google Shape;42;p9"/>
          <p:cNvSpPr txBox="1"/>
          <p:nvPr>
            <p:ph idx="4" type="body"/>
          </p:nvPr>
        </p:nvSpPr>
        <p:spPr>
          <a:xfrm>
            <a:off x="13373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43" name="Google Shape;43;p9"/>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44" name="Shape 44"/>
        <p:cNvGrpSpPr/>
        <p:nvPr/>
      </p:nvGrpSpPr>
      <p:grpSpPr>
        <a:xfrm>
          <a:off x="0" y="0"/>
          <a:ext cx="0" cy="0"/>
          <a:chOff x="0" y="0"/>
          <a:chExt cx="0" cy="0"/>
        </a:xfrm>
      </p:grpSpPr>
      <p:sp>
        <p:nvSpPr>
          <p:cNvPr id="45" name="Google Shape;45;p10"/>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46" name="Google Shape;46;p1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47" name="Google Shape;47;p10"/>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350" y="920500"/>
            <a:ext cx="109179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7" name="Google Shape;7;p1"/>
          <p:cNvSpPr txBox="1"/>
          <p:nvPr>
            <p:ph idx="1" type="body"/>
          </p:nvPr>
        </p:nvSpPr>
        <p:spPr>
          <a:xfrm>
            <a:off x="914350" y="3072500"/>
            <a:ext cx="10917900" cy="61641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1pPr>
            <a:lvl2pPr indent="-406400" lvl="1" marL="914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2pPr>
            <a:lvl3pPr indent="-406400" lvl="2" marL="1371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3pPr>
            <a:lvl4pPr indent="-406400" lvl="3" marL="1828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4pPr>
            <a:lvl5pPr indent="-406400" lvl="4" marL="22860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5pPr>
            <a:lvl6pPr indent="-406400" lvl="5" marL="2743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6pPr>
            <a:lvl7pPr indent="-406400" lvl="6" marL="3200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7pPr>
            <a:lvl8pPr indent="-406400" lvl="7" marL="3657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8pPr>
            <a:lvl9pPr indent="-406400" lvl="8" marL="4114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gif"/></Relationships>
</file>

<file path=ppt/slides/_rels/slide10.xml.rels><?xml version="1.0" encoding="UTF-8" standalone="yes"?><Relationships xmlns="http://schemas.openxmlformats.org/package/2006/relationships"><Relationship Id="rId11" Type="http://schemas.openxmlformats.org/officeDocument/2006/relationships/hyperlink" Target="https://www.cloudskillsboost.google/course_templates/49" TargetMode="External"/><Relationship Id="rId10" Type="http://schemas.openxmlformats.org/officeDocument/2006/relationships/hyperlink" Target="https://cloud.google.com/training/class-schedule#/title=Architecting_with_Google_Compute_Engine" TargetMode="External"/><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cloud.google.com/iam/docs/overview" TargetMode="External"/><Relationship Id="rId4" Type="http://schemas.openxmlformats.org/officeDocument/2006/relationships/hyperlink" Target="https://cloud.google.com/resource-manager/docs/cloud-platform-resource-hierarchy" TargetMode="External"/><Relationship Id="rId9" Type="http://schemas.openxmlformats.org/officeDocument/2006/relationships/hyperlink" Target="https://www.cloudskillsboost.google/course_templates/60" TargetMode="External"/><Relationship Id="rId15" Type="http://schemas.openxmlformats.org/officeDocument/2006/relationships/hyperlink" Target="https://www.cloudskillsboost.google/course_templates/648" TargetMode="External"/><Relationship Id="rId14" Type="http://schemas.openxmlformats.org/officeDocument/2006/relationships/image" Target="../media/image12.png"/><Relationship Id="rId17" Type="http://schemas.openxmlformats.org/officeDocument/2006/relationships/hyperlink" Target="https://www.cloudskillsboost.google/course_templates/637" TargetMode="External"/><Relationship Id="rId16" Type="http://schemas.openxmlformats.org/officeDocument/2006/relationships/hyperlink" Target="https://www.cloudskillsboost.google/quests/120" TargetMode="External"/><Relationship Id="rId5" Type="http://schemas.openxmlformats.org/officeDocument/2006/relationships/hyperlink" Target="https://cloud.google.com/iam/docs/understanding-roles#role_types" TargetMode="External"/><Relationship Id="rId6" Type="http://schemas.openxmlformats.org/officeDocument/2006/relationships/hyperlink" Target="https://www.cloudskillsboost.google/course_templates/60" TargetMode="External"/><Relationship Id="rId7" Type="http://schemas.openxmlformats.org/officeDocument/2006/relationships/hyperlink" Target="https://www.cloudskillsboost.google/course_templates/60" TargetMode="External"/><Relationship Id="rId8" Type="http://schemas.openxmlformats.org/officeDocument/2006/relationships/hyperlink" Target="https://www.cloudskillsboost.google/course_templates/6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cloudskillsboost.google/course_templates/60"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cloud.google.com/billing/docs/how-to/manage-billing-account" TargetMode="External"/><Relationship Id="rId4" Type="http://schemas.openxmlformats.org/officeDocument/2006/relationships/hyperlink" Target="https://cloud.google.com/billing/docs/how-to/manage-billing-account" TargetMode="External"/><Relationship Id="rId9" Type="http://schemas.openxmlformats.org/officeDocument/2006/relationships/image" Target="../media/image8.png"/><Relationship Id="rId5" Type="http://schemas.openxmlformats.org/officeDocument/2006/relationships/hyperlink" Target="https://cloud.google.com/billing/docs/how-to/budgets" TargetMode="External"/><Relationship Id="rId6" Type="http://schemas.openxmlformats.org/officeDocument/2006/relationships/hyperlink" Target="https://cloud.google.com/training/class-schedule#/title=Architecting_with_Google_Compute_Engine" TargetMode="External"/><Relationship Id="rId7" Type="http://schemas.openxmlformats.org/officeDocument/2006/relationships/hyperlink" Target="https://www.cloudskillsboost.google/course_templates/49" TargetMode="External"/><Relationship Id="rId8" Type="http://schemas.openxmlformats.org/officeDocument/2006/relationships/hyperlink" Target="https://www.cloudskillsboost.google/paths/1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1" Type="http://schemas.openxmlformats.org/officeDocument/2006/relationships/hyperlink" Target="https://www.cloudskillsboost.google/course_templates/60" TargetMode="External"/><Relationship Id="rId10" Type="http://schemas.openxmlformats.org/officeDocument/2006/relationships/hyperlink" Target="https://www.cloudskillsboost.google/course_templates/60" TargetMode="External"/><Relationship Id="rId13" Type="http://schemas.openxmlformats.org/officeDocument/2006/relationships/hyperlink" Target="https://www.cloudskillsboost.google/course_templates/50" TargetMode="External"/><Relationship Id="rId12" Type="http://schemas.openxmlformats.org/officeDocument/2006/relationships/hyperlink" Target="https://cloud.google.com/training/class-schedule#/title=Architecting_with_Google_Compute_Engine" TargetMode="External"/><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cloud.google.com/docs/overview#ways_to_interact_with_the_services" TargetMode="External"/><Relationship Id="rId4" Type="http://schemas.openxmlformats.org/officeDocument/2006/relationships/hyperlink" Target="https://cloud.google.com/sdk/docs/components" TargetMode="External"/><Relationship Id="rId9" Type="http://schemas.openxmlformats.org/officeDocument/2006/relationships/hyperlink" Target="https://www.cloudskillsboost.google/course_templates/60" TargetMode="External"/><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hyperlink" Target="https://www.cloudskillsboost.google/course_templates/648" TargetMode="External"/><Relationship Id="rId16" Type="http://schemas.openxmlformats.org/officeDocument/2006/relationships/image" Target="../media/image12.png"/><Relationship Id="rId5" Type="http://schemas.openxmlformats.org/officeDocument/2006/relationships/hyperlink" Target="https://cloud.google.com/sdk/gcloud/reference" TargetMode="External"/><Relationship Id="rId19" Type="http://schemas.openxmlformats.org/officeDocument/2006/relationships/hyperlink" Target="https://www.cloudskillsboost.google/course_templates/637" TargetMode="External"/><Relationship Id="rId6" Type="http://schemas.openxmlformats.org/officeDocument/2006/relationships/hyperlink" Target="https://cloud.google.com/bigquery/bq-command-line-tool" TargetMode="External"/><Relationship Id="rId18" Type="http://schemas.openxmlformats.org/officeDocument/2006/relationships/hyperlink" Target="https://www.cloudskillsboost.google/quests/120" TargetMode="External"/><Relationship Id="rId7" Type="http://schemas.openxmlformats.org/officeDocument/2006/relationships/hyperlink" Target="https://cloud.google.com/sdk/gcloud/reference/storage" TargetMode="External"/><Relationship Id="rId8" Type="http://schemas.openxmlformats.org/officeDocument/2006/relationships/hyperlink" Target="https://www.cloudskillsboost.google/course_templates/6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cloud.google.com/products/calculator/" TargetMode="External"/><Relationship Id="rId4" Type="http://schemas.openxmlformats.org/officeDocument/2006/relationships/hyperlink" Target="https://cloud.google.com/training/class-schedule#/title=Architecting_with_Google_Compute_Engine" TargetMode="External"/><Relationship Id="rId5" Type="http://schemas.openxmlformats.org/officeDocument/2006/relationships/hyperlink" Target="https://www.cloudskillsboost.google/course_templates/50" TargetMode="External"/><Relationship Id="rId6" Type="http://schemas.openxmlformats.org/officeDocument/2006/relationships/hyperlink" Target="https://www.cloudskillsboost.google/course_templates/49" TargetMode="External"/><Relationship Id="rId7" Type="http://schemas.openxmlformats.org/officeDocument/2006/relationships/image" Target="../media/image8.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1" Type="http://schemas.openxmlformats.org/officeDocument/2006/relationships/hyperlink" Target="https://www.cloudskillsboost.google/course_templates/2" TargetMode="External"/><Relationship Id="rId10" Type="http://schemas.openxmlformats.org/officeDocument/2006/relationships/image" Target="../media/image15.png"/><Relationship Id="rId13" Type="http://schemas.openxmlformats.org/officeDocument/2006/relationships/hyperlink" Target="https://www.cloudskillsboost.google/course_templates/625" TargetMode="External"/><Relationship Id="rId12"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cloud.google.com/training/class-schedule#/title=Architecting_with_Google_Compute_Engine" TargetMode="External"/><Relationship Id="rId4" Type="http://schemas.openxmlformats.org/officeDocument/2006/relationships/hyperlink" Target="https://www.cloudskillsboost.google/course_templates/50" TargetMode="External"/><Relationship Id="rId9" Type="http://schemas.openxmlformats.org/officeDocument/2006/relationships/hyperlink" Target="https://www.cloudskillsboost.google/course_templates/60" TargetMode="External"/><Relationship Id="rId5" Type="http://schemas.openxmlformats.org/officeDocument/2006/relationships/image" Target="../media/image8.png"/><Relationship Id="rId6" Type="http://schemas.openxmlformats.org/officeDocument/2006/relationships/hyperlink" Target="https://cloud.google.com/blog/products/compute/choosing-the-right-compute-option-in-gcp-a-decision-tree" TargetMode="External"/><Relationship Id="rId7" Type="http://schemas.openxmlformats.org/officeDocument/2006/relationships/hyperlink" Target="https://cloud.google.com/hosting-options" TargetMode="External"/><Relationship Id="rId8" Type="http://schemas.openxmlformats.org/officeDocument/2006/relationships/hyperlink" Target="https://cloud.google.com/compute/docs/tutorial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5.png"/><Relationship Id="rId13" Type="http://schemas.openxmlformats.org/officeDocument/2006/relationships/hyperlink" Target="https://www.cloudskillsboost.google/course_templates/637" TargetMode="External"/><Relationship Id="rId12" Type="http://schemas.openxmlformats.org/officeDocument/2006/relationships/hyperlink" Target="https://www.cloudskillsboost.google/course_templates/637" TargetMode="External"/><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cloud.google.com/storage-options/" TargetMode="External"/><Relationship Id="rId4" Type="http://schemas.openxmlformats.org/officeDocument/2006/relationships/hyperlink" Target="https://cloud.google.com/storage/docs/storage-classes" TargetMode="External"/><Relationship Id="rId9" Type="http://schemas.openxmlformats.org/officeDocument/2006/relationships/hyperlink" Target="https://www.cloudskillsboost.google/course_templates/60" TargetMode="External"/><Relationship Id="rId5" Type="http://schemas.openxmlformats.org/officeDocument/2006/relationships/hyperlink" Target="https://cloud.google.com/architecture/data-lifecycle-cloud-platform" TargetMode="External"/><Relationship Id="rId6" Type="http://schemas.openxmlformats.org/officeDocument/2006/relationships/hyperlink" Target="https://cloud.google.com/training/class-schedule#/title=Architecting_with_Google_Compute_Engine" TargetMode="External"/><Relationship Id="rId7" Type="http://schemas.openxmlformats.org/officeDocument/2006/relationships/hyperlink" Target="https://www.cloudskillsboost.google/course_templates/49" TargetMode="External"/><Relationship Id="rId8"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cloudskillsboost.google/course_templates/60" TargetMode="External"/><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cloud.google.com/load-balancing/docs/load-balancing-overview" TargetMode="External"/><Relationship Id="rId4" Type="http://schemas.openxmlformats.org/officeDocument/2006/relationships/hyperlink" Target="https://cloud.google.com/load-balancing" TargetMode="External"/><Relationship Id="rId9" Type="http://schemas.openxmlformats.org/officeDocument/2006/relationships/image" Target="../media/image8.png"/><Relationship Id="rId5" Type="http://schemas.openxmlformats.org/officeDocument/2006/relationships/hyperlink" Target="https://cloud.google.com/training/class-schedule#/title=Architecting_with_Google_Compute_Engine" TargetMode="External"/><Relationship Id="rId6" Type="http://schemas.openxmlformats.org/officeDocument/2006/relationships/hyperlink" Target="https://www.cloudskillsboost.google/course_templates/50" TargetMode="External"/><Relationship Id="rId7" Type="http://schemas.openxmlformats.org/officeDocument/2006/relationships/hyperlink" Target="https://www.cloudskillsboost.google/course_templates/49" TargetMode="External"/><Relationship Id="rId8" Type="http://schemas.openxmlformats.org/officeDocument/2006/relationships/hyperlink" Target="https://www.cloudskillsboost.google/course_templates/17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0" Type="http://schemas.openxmlformats.org/officeDocument/2006/relationships/hyperlink" Target="https://www.cloudskillsboost.google/course_templates/60" TargetMode="External"/><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cloud.google.com/compute/docs/" TargetMode="External"/><Relationship Id="rId4" Type="http://schemas.openxmlformats.org/officeDocument/2006/relationships/hyperlink" Target="https://cloud.google.com/compute/docs/instance-groups/creating-groups-of-managed-instances" TargetMode="External"/><Relationship Id="rId9"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hyperlink" Target="https://cloud.google.com/training/class-schedule#/title=Architecting_with_Google_Compute_Engine" TargetMode="External"/><Relationship Id="rId7" Type="http://schemas.openxmlformats.org/officeDocument/2006/relationships/hyperlink" Target="https://www.cloudskillsboost.google/course_templates/50" TargetMode="External"/><Relationship Id="rId8" Type="http://schemas.openxmlformats.org/officeDocument/2006/relationships/hyperlink" Target="https://www.cloudskillsboost.google/course_templates/17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cloud.google.com/kubernetes-engine/docs/concepts/types-of-clusters" TargetMode="External"/><Relationship Id="rId4" Type="http://schemas.openxmlformats.org/officeDocument/2006/relationships/hyperlink" Target="https://cloud.google.com/kubernetes-engine/docs/concepts/types-of-clusters" TargetMode="External"/><Relationship Id="rId5" Type="http://schemas.openxmlformats.org/officeDocument/2006/relationships/hyperlink" Target="https://www.cloudskillsboost.google/course_templates/2" TargetMode="External"/><Relationship Id="rId6" Type="http://schemas.openxmlformats.org/officeDocument/2006/relationships/hyperlink" Target="https://www.cloudskillsboost.google/course_templates/60" TargetMode="External"/><Relationship Id="rId7" Type="http://schemas.openxmlformats.org/officeDocument/2006/relationships/image" Target="../media/image12.png"/><Relationship Id="rId8" Type="http://schemas.openxmlformats.org/officeDocument/2006/relationships/hyperlink" Target="https://www.cloudskillsboost.google/course_templates/62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1" Type="http://schemas.openxmlformats.org/officeDocument/2006/relationships/hyperlink" Target="https://cloud.google.com/blog/topics/developers-practitioners/learn-cloud-functions-snap" TargetMode="External"/><Relationship Id="rId10" Type="http://schemas.openxmlformats.org/officeDocument/2006/relationships/hyperlink" Target="https://cloud.google.com/blog/topics/developers-practitioners/cloud-run-story-serverless-containers" TargetMode="External"/><Relationship Id="rId13" Type="http://schemas.openxmlformats.org/officeDocument/2006/relationships/hyperlink" Target="https://www.cloudskillsboost.google/course_templates/60" TargetMode="External"/><Relationship Id="rId12" Type="http://schemas.openxmlformats.org/officeDocument/2006/relationships/hyperlink" Target="https://cloud.google.com/functions" TargetMode="External"/><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cloud.google.com/appengine/docs/the-appengine-environments" TargetMode="External"/><Relationship Id="rId4" Type="http://schemas.openxmlformats.org/officeDocument/2006/relationships/hyperlink" Target="https://cloud.google.com/hosting-options" TargetMode="External"/><Relationship Id="rId9" Type="http://schemas.openxmlformats.org/officeDocument/2006/relationships/hyperlink" Target="https://cloud.google.com/hosting-options" TargetMode="External"/><Relationship Id="rId5" Type="http://schemas.openxmlformats.org/officeDocument/2006/relationships/hyperlink" Target="https://cloud.google.com/blog/topics/developers-practitioners/cloud-run-story-serverless-containers" TargetMode="External"/><Relationship Id="rId6" Type="http://schemas.openxmlformats.org/officeDocument/2006/relationships/hyperlink" Target="https://cloud.google.com/blog/topics/developers-practitioners/learn-cloud-functions-snap" TargetMode="External"/><Relationship Id="rId7" Type="http://schemas.openxmlformats.org/officeDocument/2006/relationships/hyperlink" Target="https://cloud.google.com/functions" TargetMode="External"/><Relationship Id="rId8" Type="http://schemas.openxmlformats.org/officeDocument/2006/relationships/hyperlink" Target="https://cloud.google.com/appengine/docs/the-appengine-environment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hyperlink" Target="https://www.cloudskillsboost.google/course_templates/49" TargetMode="External"/><Relationship Id="rId13" Type="http://schemas.openxmlformats.org/officeDocument/2006/relationships/image" Target="../media/image15.png"/><Relationship Id="rId12" Type="http://schemas.openxmlformats.org/officeDocument/2006/relationships/hyperlink" Target="https://www.cloudskillsboost.google/paths/11" TargetMode="External"/><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cloud.google.com/storage/docs/creating-buckets" TargetMode="External"/><Relationship Id="rId4" Type="http://schemas.openxmlformats.org/officeDocument/2006/relationships/hyperlink" Target="https://cloud.google.com/storage/docs/introduction" TargetMode="External"/><Relationship Id="rId9" Type="http://schemas.openxmlformats.org/officeDocument/2006/relationships/hyperlink" Target="https://cloud.google.com/training/class-schedule#/title=Architecting_with_Google_Compute_Engine" TargetMode="External"/><Relationship Id="rId15" Type="http://schemas.openxmlformats.org/officeDocument/2006/relationships/hyperlink" Target="https://www.cloudskillsboost.google/course_templates/637" TargetMode="External"/><Relationship Id="rId14" Type="http://schemas.openxmlformats.org/officeDocument/2006/relationships/image" Target="../media/image12.png"/><Relationship Id="rId16" Type="http://schemas.openxmlformats.org/officeDocument/2006/relationships/hyperlink" Target="https://www.cloudskillsboost.google/course_templates/625" TargetMode="External"/><Relationship Id="rId5" Type="http://schemas.openxmlformats.org/officeDocument/2006/relationships/hyperlink" Target="https://cloud.google.com/sql/docs/mysql/features" TargetMode="External"/><Relationship Id="rId6" Type="http://schemas.openxmlformats.org/officeDocument/2006/relationships/hyperlink" Target="https://cloud.google.com/sql/docs/mysql/create-instance" TargetMode="External"/><Relationship Id="rId7" Type="http://schemas.openxmlformats.org/officeDocument/2006/relationships/hyperlink" Target="https://cloud.google.com/blog/topics/developers-practitioners/bigquery-explained-data-ingestion" TargetMode="External"/><Relationship Id="rId8" Type="http://schemas.openxmlformats.org/officeDocument/2006/relationships/hyperlink" Target="https://cloud.google.com/bigquery/docs/loading-dat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0" Type="http://schemas.openxmlformats.org/officeDocument/2006/relationships/hyperlink" Target="https://www.cloudskillsboost.google/course_templates/625" TargetMode="External"/><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cloud.google.com/vpc/docs/vpc" TargetMode="External"/><Relationship Id="rId4" Type="http://schemas.openxmlformats.org/officeDocument/2006/relationships/hyperlink" Target="https://cloud.google.com/vpc/docs/vpc" TargetMode="External"/><Relationship Id="rId9" Type="http://schemas.openxmlformats.org/officeDocument/2006/relationships/image" Target="../media/image12.png"/><Relationship Id="rId5" Type="http://schemas.openxmlformats.org/officeDocument/2006/relationships/hyperlink" Target="https://cloud.google.com/training/class-schedule#/title=Architecting_with_Google_Compute_Engine" TargetMode="External"/><Relationship Id="rId6" Type="http://schemas.openxmlformats.org/officeDocument/2006/relationships/hyperlink" Target="https://www.cloudskillsboost.google/course_templates/50" TargetMode="External"/><Relationship Id="rId7" Type="http://schemas.openxmlformats.org/officeDocument/2006/relationships/image" Target="../media/image8.png"/><Relationship Id="rId8"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1" Type="http://schemas.openxmlformats.org/officeDocument/2006/relationships/hyperlink" Target="https://www.cloudskillsboost.google/course_templates/636" TargetMode="External"/><Relationship Id="rId10" Type="http://schemas.openxmlformats.org/officeDocument/2006/relationships/hyperlink" Target="https://www.cloudskillsboost.google/course_templates/636" TargetMode="External"/><Relationship Id="rId12" Type="http://schemas.openxmlformats.org/officeDocument/2006/relationships/hyperlink" Target="https://www.cloudskillsboost.google/course_templates/636" TargetMode="External"/><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www.terraform.io/intro/index.html" TargetMode="External"/><Relationship Id="rId4" Type="http://schemas.openxmlformats.org/officeDocument/2006/relationships/hyperlink" Target="https://cloud.google.com/docs/terraform" TargetMode="External"/><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hyperlink" Target="https://cloud.google.com/training/class-schedule#/title=Architecting_with_Google_Compute_Engine" TargetMode="External"/><Relationship Id="rId7" Type="http://schemas.openxmlformats.org/officeDocument/2006/relationships/hyperlink" Target="https://www.cloudskillsboost.google/course_templates/178" TargetMode="External"/><Relationship Id="rId8"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1" Type="http://schemas.openxmlformats.org/officeDocument/2006/relationships/hyperlink" Target="https://www.cloudskillsboost.google/course_templates/178" TargetMode="External"/><Relationship Id="rId10" Type="http://schemas.openxmlformats.org/officeDocument/2006/relationships/hyperlink" Target="https://www.cloudskillsboost.google/course_templates/50" TargetMode="External"/><Relationship Id="rId13" Type="http://schemas.openxmlformats.org/officeDocument/2006/relationships/hyperlink" Target="https://www.cloudskillsboost.google/course_templates/60" TargetMode="External"/><Relationship Id="rId12"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s://cloud.google.com/compute/docs/disks/create-snapshots#listing-snapshots" TargetMode="External"/><Relationship Id="rId4" Type="http://schemas.openxmlformats.org/officeDocument/2006/relationships/hyperlink" Target="https://cloud.google.com/compute/docs/disks/create-snapshots#viewing-snapshot" TargetMode="External"/><Relationship Id="rId9" Type="http://schemas.openxmlformats.org/officeDocument/2006/relationships/hyperlink" Target="https://cloud.google.com/training/class-schedule#/title=Architecting_with_Google_Compute_Engine" TargetMode="External"/><Relationship Id="rId5" Type="http://schemas.openxmlformats.org/officeDocument/2006/relationships/hyperlink" Target="https://cloud.google.com/compute/docs/disks/snapshots#incremental-snapshots" TargetMode="External"/><Relationship Id="rId6" Type="http://schemas.openxmlformats.org/officeDocument/2006/relationships/hyperlink" Target="https://cloud.google.com/compute/docs/instance-templates" TargetMode="External"/><Relationship Id="rId7" Type="http://schemas.openxmlformats.org/officeDocument/2006/relationships/hyperlink" Target="https://cloud.google.com/compute/docs/instance-groups" TargetMode="External"/><Relationship Id="rId8"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png"/></Relationships>
</file>

<file path=ppt/slides/_rels/slide57.xml.rels><?xml version="1.0" encoding="UTF-8" standalone="yes"?><Relationships xmlns="http://schemas.openxmlformats.org/package/2006/relationships"><Relationship Id="rId11" Type="http://schemas.openxmlformats.org/officeDocument/2006/relationships/hyperlink" Target="https://cloud.google.com/kubernetes-engine/docs/how-to/deploying-workloads-overview#imperative_commands" TargetMode="External"/><Relationship Id="rId10" Type="http://schemas.openxmlformats.org/officeDocument/2006/relationships/hyperlink" Target="https://cloud.google.com/kubernetes-engine/docs/concepts/service" TargetMode="External"/><Relationship Id="rId13" Type="http://schemas.openxmlformats.org/officeDocument/2006/relationships/hyperlink" Target="https://www.cloudskillsboost.google/course_templates/60" TargetMode="External"/><Relationship Id="rId12" Type="http://schemas.openxmlformats.org/officeDocument/2006/relationships/hyperlink" Target="https://kubernetes.io/docs/concepts/overview/working-with-objects/object-management/" TargetMode="External"/><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s://cloud.google.com/kubernetes-engine/docs/concepts/ingress-ilb" TargetMode="External"/><Relationship Id="rId4" Type="http://schemas.openxmlformats.org/officeDocument/2006/relationships/hyperlink" Target="https://cloud.google.com/kubernetes-engine/docs/concepts/ingress-xlb" TargetMode="External"/><Relationship Id="rId9" Type="http://schemas.openxmlformats.org/officeDocument/2006/relationships/hyperlink" Target="https://cloud.google.com/kubernetes-engine/docs/concepts/deployment" TargetMode="External"/><Relationship Id="rId15" Type="http://schemas.openxmlformats.org/officeDocument/2006/relationships/image" Target="../media/image12.png"/><Relationship Id="rId14" Type="http://schemas.openxmlformats.org/officeDocument/2006/relationships/hyperlink" Target="https://www.cloudskillsboost.google/course_templates/2" TargetMode="External"/><Relationship Id="rId16" Type="http://schemas.openxmlformats.org/officeDocument/2006/relationships/hyperlink" Target="https://www.cloudskillsboost.google/course_templates/625" TargetMode="External"/><Relationship Id="rId5" Type="http://schemas.openxmlformats.org/officeDocument/2006/relationships/hyperlink" Target="https://cloud.google.com/kubernetes-engine/docs/how-to/load-balance-ingress" TargetMode="External"/><Relationship Id="rId6" Type="http://schemas.openxmlformats.org/officeDocument/2006/relationships/hyperlink" Target="https://cloud.google.com/kubernetes-engine/docs/how-to/internal-load-balance-ingress" TargetMode="External"/><Relationship Id="rId7" Type="http://schemas.openxmlformats.org/officeDocument/2006/relationships/hyperlink" Target="https://cloud.google.com/kubernetes-engine/docs/concepts/kubernetes-engine-overview" TargetMode="External"/><Relationship Id="rId8" Type="http://schemas.openxmlformats.org/officeDocument/2006/relationships/hyperlink" Target="https://cloud.google.com/kubernetes-engine/docs/concepts/po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cloud.google.com/run/docs/about-instance-autoscaling" TargetMode="External"/><Relationship Id="rId4" Type="http://schemas.openxmlformats.org/officeDocument/2006/relationships/hyperlink" Target="https://www.cloudskillsboost.google/course_templates/6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cloud.google.com/storage/docs/lifecycle" TargetMode="External"/><Relationship Id="rId4" Type="http://schemas.openxmlformats.org/officeDocument/2006/relationships/hyperlink" Target="https://cloud.google.com/training/class-schedule#/title=Architecting_with_Google_Compute_Engine" TargetMode="External"/><Relationship Id="rId5" Type="http://schemas.openxmlformats.org/officeDocument/2006/relationships/hyperlink" Target="https://www.cloudskillsboost.google/course_templates/49" TargetMode="External"/><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hyperlink" Target="https://www.cloudskillsboost.google/course_templates/60"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hyperlink" Target="https://cloud.google.com/sdk/gcloud/reference/compute/networks/subnets/expand-ip-range" TargetMode="External"/><Relationship Id="rId4" Type="http://schemas.openxmlformats.org/officeDocument/2006/relationships/hyperlink" Target="https://cloud.google.com/vpc/docs/using-vpc#expand-subnet" TargetMode="External"/><Relationship Id="rId5" Type="http://schemas.openxmlformats.org/officeDocument/2006/relationships/hyperlink" Target="https://cloud.google.com/training/class-schedule#/title=Architecting_with_Google_Compute_Engine" TargetMode="External"/><Relationship Id="rId6" Type="http://schemas.openxmlformats.org/officeDocument/2006/relationships/hyperlink" Target="https://www.cloudskillsboost.google/course_templates/50" TargetMode="External"/><Relationship Id="rId7" Type="http://schemas.openxmlformats.org/officeDocument/2006/relationships/image" Target="../media/image8.png"/><Relationship Id="rId8"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1" Type="http://schemas.openxmlformats.org/officeDocument/2006/relationships/hyperlink" Target="https://www.cloudskillsboost.google/course_templates/625" TargetMode="External"/><Relationship Id="rId10" Type="http://schemas.openxmlformats.org/officeDocument/2006/relationships/hyperlink" Target="https://www.cloudskillsboost.google/course_templates/637" TargetMode="External"/><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hyperlink" Target="https://cloud.google.com/monitoring/alerts/using-alerting-ui" TargetMode="External"/><Relationship Id="rId4" Type="http://schemas.openxmlformats.org/officeDocument/2006/relationships/hyperlink" Target="https://cloud.google.com/monitoring/alerts" TargetMode="External"/><Relationship Id="rId9" Type="http://schemas.openxmlformats.org/officeDocument/2006/relationships/image" Target="../media/image12.png"/><Relationship Id="rId5" Type="http://schemas.openxmlformats.org/officeDocument/2006/relationships/hyperlink" Target="https://cloud.google.com/training/class-schedule#/title=Architecting_with_Google_Compute_Engine" TargetMode="External"/><Relationship Id="rId6" Type="http://schemas.openxmlformats.org/officeDocument/2006/relationships/hyperlink" Target="https://www.cloudskillsboost.google/course_templates/49" TargetMode="External"/><Relationship Id="rId7" Type="http://schemas.openxmlformats.org/officeDocument/2006/relationships/image" Target="../media/image8.png"/><Relationship Id="rId8"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1.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5.png"/><Relationship Id="rId13" Type="http://schemas.openxmlformats.org/officeDocument/2006/relationships/hyperlink" Target="https://cloud.google.com/iam/docs/overview" TargetMode="External"/><Relationship Id="rId12" Type="http://schemas.openxmlformats.org/officeDocument/2006/relationships/hyperlink" Target="https://www.cloudskillsboost.google/course_templates/625" TargetMode="External"/><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hyperlink" Target="https://www.cloudskillsboost.google/paths/11" TargetMode="External"/><Relationship Id="rId4" Type="http://schemas.openxmlformats.org/officeDocument/2006/relationships/hyperlink" Target="https://www.cloudskillsboost.google/paths/11" TargetMode="External"/><Relationship Id="rId9" Type="http://schemas.openxmlformats.org/officeDocument/2006/relationships/image" Target="../media/image8.png"/><Relationship Id="rId14" Type="http://schemas.openxmlformats.org/officeDocument/2006/relationships/hyperlink" Target="https://cloud.google.com/kubernetes-engine/docs/concepts/security-overview" TargetMode="External"/><Relationship Id="rId5" Type="http://schemas.openxmlformats.org/officeDocument/2006/relationships/hyperlink" Target="https://www.cloudskillsboost.google/paths/11" TargetMode="External"/><Relationship Id="rId6" Type="http://schemas.openxmlformats.org/officeDocument/2006/relationships/hyperlink" Target="https://www.cloudskillsboost.google/course_templates/60" TargetMode="External"/><Relationship Id="rId7" Type="http://schemas.openxmlformats.org/officeDocument/2006/relationships/hyperlink" Target="https://cloud.google.com/training/class-schedule#/title=Architecting_with_Google_Compute_Engine" TargetMode="External"/><Relationship Id="rId8" Type="http://schemas.openxmlformats.org/officeDocument/2006/relationships/hyperlink" Target="https://www.cloudskillsboost.google/course_templates/49"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1" Type="http://schemas.openxmlformats.org/officeDocument/2006/relationships/hyperlink" Target="https://www.cloudskillsboost.google/course_templates/60" TargetMode="External"/><Relationship Id="rId10" Type="http://schemas.openxmlformats.org/officeDocument/2006/relationships/image" Target="../media/image8.png"/><Relationship Id="rId12"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hyperlink" Target="https://cloud.google.com/docs/authentication/production#automatically" TargetMode="External"/><Relationship Id="rId4" Type="http://schemas.openxmlformats.org/officeDocument/2006/relationships/hyperlink" Target="https://cloud.google.com/docs/authentication/" TargetMode="External"/><Relationship Id="rId9" Type="http://schemas.openxmlformats.org/officeDocument/2006/relationships/hyperlink" Target="https://www.cloudskillsboost.google/course_templates/49" TargetMode="External"/><Relationship Id="rId5" Type="http://schemas.openxmlformats.org/officeDocument/2006/relationships/hyperlink" Target="https://cloud.google.com/docs/authentication/production#automatically" TargetMode="External"/><Relationship Id="rId6" Type="http://schemas.openxmlformats.org/officeDocument/2006/relationships/hyperlink" Target="https://cloud.google.com/docs/authentication/" TargetMode="External"/><Relationship Id="rId7" Type="http://schemas.openxmlformats.org/officeDocument/2006/relationships/hyperlink" Target="https://cloud.google.com/training/class-schedule#/title=Architecting_with_Google_Compute_Engine" TargetMode="External"/><Relationship Id="rId8" Type="http://schemas.openxmlformats.org/officeDocument/2006/relationships/hyperlink" Target="https://www.cloudskillsboost.google/paths/11"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hyperlink" Target="https://cloud.google.com/logging/docs/audit" TargetMode="External"/><Relationship Id="rId4" Type="http://schemas.openxmlformats.org/officeDocument/2006/relationships/hyperlink" Target="https://cloud.google.com/storage/docs/audit-logging" TargetMode="External"/><Relationship Id="rId9" Type="http://schemas.openxmlformats.org/officeDocument/2006/relationships/hyperlink" Target="https://www.cloudskillsboost.google/course_templates/60" TargetMode="External"/><Relationship Id="rId5" Type="http://schemas.openxmlformats.org/officeDocument/2006/relationships/hyperlink" Target="https://cloud.google.com/training/class-schedule#/title=Architecting_with_Google_Compute_Engine" TargetMode="External"/><Relationship Id="rId6" Type="http://schemas.openxmlformats.org/officeDocument/2006/relationships/hyperlink" Target="https://www.cloudskillsboost.google/paths/11" TargetMode="External"/><Relationship Id="rId7" Type="http://schemas.openxmlformats.org/officeDocument/2006/relationships/hyperlink" Target="https://www.cloudskillsboost.google/course_templates/49" TargetMode="External"/><Relationship Id="rId8"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hyperlink" Target="https://cloud.google.com/iam/docs/overview" TargetMode="External"/><Relationship Id="rId4" Type="http://schemas.openxmlformats.org/officeDocument/2006/relationships/hyperlink" Target="https://cloud.google.com/architecture/prep-kubernetes-engine-for-prod#managing_identity_and_access" TargetMode="External"/><Relationship Id="rId5" Type="http://schemas.openxmlformats.org/officeDocument/2006/relationships/hyperlink" Target="https://cloud.google.com/iam/docs/creating-custom-roles" TargetMode="External"/><Relationship Id="rId6" Type="http://schemas.openxmlformats.org/officeDocument/2006/relationships/hyperlink" Target="https://cloud.google.com/docs/authentication/production#automatically" TargetMode="External"/><Relationship Id="rId7" Type="http://schemas.openxmlformats.org/officeDocument/2006/relationships/hyperlink" Target="https://cloud.google.com/docs/authentica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5"/>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a:latin typeface="Google Sans Text Medium"/>
                <a:ea typeface="Google Sans Text Medium"/>
                <a:cs typeface="Google Sans Text Medium"/>
                <a:sym typeface="Google Sans Text Medium"/>
              </a:rPr>
              <a:t>Preparing for Your Associate Cloud Engineer Journey</a:t>
            </a:r>
            <a:r>
              <a:rPr lang="en">
                <a:latin typeface="Google Sans Text Medium"/>
                <a:ea typeface="Google Sans Text Medium"/>
                <a:cs typeface="Google Sans Text Medium"/>
                <a:sym typeface="Google Sans Text Medium"/>
              </a:rPr>
              <a:t> </a:t>
            </a:r>
            <a:endParaRPr>
              <a:latin typeface="Google Sans Text Medium"/>
              <a:ea typeface="Google Sans Text Medium"/>
              <a:cs typeface="Google Sans Text Medium"/>
              <a:sym typeface="Google Sans Text Medium"/>
            </a:endParaRPr>
          </a:p>
        </p:txBody>
      </p:sp>
      <p:sp>
        <p:nvSpPr>
          <p:cNvPr id="95" name="Google Shape;95;p25"/>
          <p:cNvSpPr/>
          <p:nvPr/>
        </p:nvSpPr>
        <p:spPr>
          <a:xfrm>
            <a:off x="13178661" y="4424333"/>
            <a:ext cx="2958600" cy="28020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25"/>
          <p:cNvSpPr/>
          <p:nvPr/>
        </p:nvSpPr>
        <p:spPr>
          <a:xfrm rot="2700000">
            <a:off x="14204603" y="7439437"/>
            <a:ext cx="1027568" cy="1027568"/>
          </a:xfrm>
          <a:prstGeom prst="rect">
            <a:avLst/>
          </a:prstGeom>
          <a:solidFill>
            <a:srgbClr val="EA4335"/>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200"/>
              <a:buFont typeface="Arial"/>
              <a:buNone/>
            </a:pPr>
            <a:r>
              <a:t/>
            </a:r>
            <a:endParaRPr sz="2800"/>
          </a:p>
        </p:txBody>
      </p:sp>
      <p:sp>
        <p:nvSpPr>
          <p:cNvPr id="97" name="Google Shape;97;p25"/>
          <p:cNvSpPr/>
          <p:nvPr/>
        </p:nvSpPr>
        <p:spPr>
          <a:xfrm rot="-2700000">
            <a:off x="10521656" y="6239266"/>
            <a:ext cx="3209070" cy="1604677"/>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98" name="Google Shape;98;p25"/>
          <p:cNvPicPr preferRelativeResize="0"/>
          <p:nvPr/>
        </p:nvPicPr>
        <p:blipFill>
          <a:blip r:embed="rId3">
            <a:alphaModFix/>
          </a:blip>
          <a:stretch>
            <a:fillRect/>
          </a:stretch>
        </p:blipFill>
        <p:spPr>
          <a:xfrm>
            <a:off x="13113875" y="1449795"/>
            <a:ext cx="4052100" cy="4052100"/>
          </a:xfrm>
          <a:prstGeom prst="rect">
            <a:avLst/>
          </a:prstGeom>
          <a:noFill/>
          <a:ln>
            <a:noFill/>
          </a:ln>
        </p:spPr>
      </p:pic>
      <p:sp>
        <p:nvSpPr>
          <p:cNvPr id="99" name="Google Shape;99;p25"/>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a:t>Course Workbook</a:t>
            </a:r>
            <a:endParaRPr>
              <a:latin typeface="Google Sans Text Medium"/>
              <a:ea typeface="Google Sans Text Medium"/>
              <a:cs typeface="Google Sans Text Medium"/>
              <a:sym typeface="Google Sans Text Medium"/>
            </a:endParaRPr>
          </a:p>
        </p:txBody>
      </p:sp>
      <p:sp>
        <p:nvSpPr>
          <p:cNvPr id="100" name="Google Shape;100;p25"/>
          <p:cNvSpPr/>
          <p:nvPr/>
        </p:nvSpPr>
        <p:spPr>
          <a:xfrm>
            <a:off x="12848251" y="3532925"/>
            <a:ext cx="1022700" cy="884700"/>
          </a:xfrm>
          <a:prstGeom prst="triangle">
            <a:avLst>
              <a:gd fmla="val 50000" name="adj"/>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5"/>
          <p:cNvSpPr/>
          <p:nvPr/>
        </p:nvSpPr>
        <p:spPr>
          <a:xfrm rot="2700502">
            <a:off x="10880492" y="5831384"/>
            <a:ext cx="1453317" cy="1259216"/>
          </a:xfrm>
          <a:prstGeom prst="hexagon">
            <a:avLst>
              <a:gd fmla="val 25000" name="adj"/>
              <a:gd fmla="val 115470" name="vf"/>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6856350" y="3072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Badges</a:t>
            </a:r>
            <a:endParaRPr sz="2800">
              <a:solidFill>
                <a:srgbClr val="3C4043"/>
              </a:solidFill>
              <a:latin typeface="Google Sans Medium"/>
              <a:ea typeface="Google Sans Medium"/>
              <a:cs typeface="Google Sans Medium"/>
              <a:sym typeface="Google Sans Medium"/>
            </a:endParaRPr>
          </a:p>
        </p:txBody>
      </p:sp>
      <p:sp>
        <p:nvSpPr>
          <p:cNvPr id="198" name="Google Shape;198;p34"/>
          <p:cNvSpPr txBox="1"/>
          <p:nvPr/>
        </p:nvSpPr>
        <p:spPr>
          <a:xfrm>
            <a:off x="2403650" y="914400"/>
            <a:ext cx="95934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Setting up cloud </a:t>
            </a:r>
            <a:r>
              <a:rPr lang="en" sz="4800">
                <a:solidFill>
                  <a:srgbClr val="202124"/>
                </a:solidFill>
                <a:latin typeface="Google Sans Medium"/>
                <a:ea typeface="Google Sans Medium"/>
                <a:cs typeface="Google Sans Medium"/>
                <a:sym typeface="Google Sans Medium"/>
              </a:rPr>
              <a:t>projects</a:t>
            </a:r>
            <a:r>
              <a:rPr lang="en" sz="4800">
                <a:solidFill>
                  <a:srgbClr val="202124"/>
                </a:solidFill>
                <a:latin typeface="Google Sans Medium"/>
                <a:ea typeface="Google Sans Medium"/>
                <a:cs typeface="Google Sans Medium"/>
                <a:sym typeface="Google Sans Medium"/>
              </a:rPr>
              <a:t>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and accounts </a:t>
            </a:r>
            <a:endParaRPr sz="4800">
              <a:solidFill>
                <a:srgbClr val="4285F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199" name="Google Shape;199;p3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200" name="Google Shape;200;p3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txBox="1"/>
          <p:nvPr/>
        </p:nvSpPr>
        <p:spPr>
          <a:xfrm>
            <a:off x="1037891"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202" name="Google Shape;202;p34"/>
          <p:cNvSpPr/>
          <p:nvPr/>
        </p:nvSpPr>
        <p:spPr>
          <a:xfrm>
            <a:off x="12587913" y="0"/>
            <a:ext cx="5700300" cy="102870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203" name="Google Shape;203;p34"/>
          <p:cNvSpPr txBox="1"/>
          <p:nvPr/>
        </p:nvSpPr>
        <p:spPr>
          <a:xfrm>
            <a:off x="13110650" y="4069125"/>
            <a:ext cx="5067600" cy="15495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1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Overview | IAM Documentation</a:t>
            </a:r>
            <a:endParaRPr sz="18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18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Resource hierarchy | Resource Manager Documentation</a:t>
            </a:r>
            <a:endParaRPr sz="18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18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Understanding roles | IAM Documentation</a:t>
            </a:r>
            <a:endParaRPr sz="1800">
              <a:solidFill>
                <a:srgbClr val="202124"/>
              </a:solidFill>
              <a:latin typeface="Google Sans Text"/>
              <a:ea typeface="Google Sans Text"/>
              <a:cs typeface="Google Sans Text"/>
              <a:sym typeface="Google Sans Text"/>
            </a:endParaRPr>
          </a:p>
        </p:txBody>
      </p:sp>
      <p:sp>
        <p:nvSpPr>
          <p:cNvPr id="204" name="Google Shape;204;p34"/>
          <p:cNvSpPr txBox="1"/>
          <p:nvPr/>
        </p:nvSpPr>
        <p:spPr>
          <a:xfrm>
            <a:off x="13110650" y="3120400"/>
            <a:ext cx="4364100" cy="8580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cxnSp>
        <p:nvCxnSpPr>
          <p:cNvPr id="205" name="Google Shape;205;p34"/>
          <p:cNvCxnSpPr/>
          <p:nvPr/>
        </p:nvCxnSpPr>
        <p:spPr>
          <a:xfrm flipH="1" rot="10800000">
            <a:off x="5894325" y="3657375"/>
            <a:ext cx="6240600" cy="33600"/>
          </a:xfrm>
          <a:prstGeom prst="straightConnector1">
            <a:avLst/>
          </a:prstGeom>
          <a:noFill/>
          <a:ln cap="flat" cmpd="sng" w="76200">
            <a:solidFill>
              <a:srgbClr val="EA4335"/>
            </a:solidFill>
            <a:prstDash val="solid"/>
            <a:round/>
            <a:headEnd len="med" w="med" type="none"/>
            <a:tailEnd len="med" w="med" type="none"/>
          </a:ln>
        </p:spPr>
      </p:cxnSp>
      <p:sp>
        <p:nvSpPr>
          <p:cNvPr id="206" name="Google Shape;206;p34"/>
          <p:cNvSpPr txBox="1"/>
          <p:nvPr/>
        </p:nvSpPr>
        <p:spPr>
          <a:xfrm>
            <a:off x="914350" y="3072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207" name="Google Shape;207;p34"/>
          <p:cNvCxnSpPr/>
          <p:nvPr/>
        </p:nvCxnSpPr>
        <p:spPr>
          <a:xfrm>
            <a:off x="987250" y="3691350"/>
            <a:ext cx="4364100" cy="0"/>
          </a:xfrm>
          <a:prstGeom prst="straightConnector1">
            <a:avLst/>
          </a:prstGeom>
          <a:noFill/>
          <a:ln cap="flat" cmpd="sng" w="76200">
            <a:solidFill>
              <a:srgbClr val="4285F4"/>
            </a:solidFill>
            <a:prstDash val="solid"/>
            <a:round/>
            <a:headEnd len="med" w="med" type="none"/>
            <a:tailEnd len="med" w="med" type="none"/>
          </a:ln>
        </p:spPr>
      </p:cxnSp>
      <p:sp>
        <p:nvSpPr>
          <p:cNvPr id="208" name="Google Shape;208;p34"/>
          <p:cNvSpPr txBox="1"/>
          <p:nvPr/>
        </p:nvSpPr>
        <p:spPr>
          <a:xfrm>
            <a:off x="1037900" y="3993450"/>
            <a:ext cx="43134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Google Cloud </a:t>
            </a:r>
            <a:r>
              <a:rPr lang="en" sz="18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Fundamentals</a:t>
            </a:r>
            <a:r>
              <a:rPr lang="en" sz="18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 </a:t>
            </a:r>
            <a:endParaRPr/>
          </a:p>
          <a:p>
            <a:pPr indent="0" lvl="0" marL="0" rtl="0" algn="l">
              <a:lnSpc>
                <a:spcPct val="100000"/>
              </a:lnSpc>
              <a:spcBef>
                <a:spcPts val="0"/>
              </a:spcBef>
              <a:spcAft>
                <a:spcPts val="0"/>
              </a:spcAft>
              <a:buNone/>
            </a:pPr>
            <a:r>
              <a:rPr lang="en" sz="1800" u="sng">
                <a:solidFill>
                  <a:schemeClr val="hlink"/>
                </a:solidFill>
                <a:latin typeface="Google Sans Text"/>
                <a:ea typeface="Google Sans Text"/>
                <a:cs typeface="Google Sans Text"/>
                <a:sym typeface="Google Sans Text"/>
                <a:hlinkClick r:id="rId9"/>
              </a:rPr>
              <a:t>Core Infrastructure</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342900" lvl="0" marL="457200" rtl="0" algn="l">
              <a:lnSpc>
                <a:spcPct val="100000"/>
              </a:lnSpc>
              <a:spcBef>
                <a:spcPts val="1000"/>
              </a:spcBef>
              <a:spcAft>
                <a:spcPts val="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M2 Resources and Access in the Cloud </a:t>
            </a:r>
            <a:endParaRPr sz="1800">
              <a:solidFill>
                <a:srgbClr val="3C4043"/>
              </a:solidFill>
              <a:latin typeface="Google Sans Text"/>
              <a:ea typeface="Google Sans Text"/>
              <a:cs typeface="Google Sans Text"/>
              <a:sym typeface="Google Sans Text"/>
            </a:endParaRPr>
          </a:p>
        </p:txBody>
      </p:sp>
      <p:sp>
        <p:nvSpPr>
          <p:cNvPr id="209" name="Google Shape;209;p34"/>
          <p:cNvSpPr/>
          <p:nvPr/>
        </p:nvSpPr>
        <p:spPr>
          <a:xfrm>
            <a:off x="958275" y="5535725"/>
            <a:ext cx="4364100" cy="159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958275" y="7593475"/>
            <a:ext cx="43641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nvSpPr>
        <p:spPr>
          <a:xfrm>
            <a:off x="1034325" y="5690525"/>
            <a:ext cx="32979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Architecting with Google  Compute Engine</a:t>
            </a:r>
            <a:endParaRPr sz="1800">
              <a:solidFill>
                <a:srgbClr val="3C4043"/>
              </a:solidFill>
              <a:latin typeface="Google Sans Text"/>
              <a:ea typeface="Google Sans Text"/>
              <a:cs typeface="Google Sans Text"/>
              <a:sym typeface="Google Sans Text"/>
            </a:endParaRPr>
          </a:p>
          <a:p>
            <a:pPr indent="-342900" lvl="0" marL="457200" rtl="0" algn="l">
              <a:spcBef>
                <a:spcPts val="1000"/>
              </a:spcBef>
              <a:spcAft>
                <a:spcPts val="100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M4 Identity and Access Management </a:t>
            </a:r>
            <a:r>
              <a:rPr lang="en" sz="1800">
                <a:solidFill>
                  <a:schemeClr val="dk1"/>
                </a:solidFill>
                <a:latin typeface="Google Sans Text"/>
                <a:ea typeface="Google Sans Text"/>
                <a:cs typeface="Google Sans Text"/>
                <a:sym typeface="Google Sans Text"/>
              </a:rPr>
              <a:t>(IAM)</a:t>
            </a:r>
            <a:endParaRPr sz="1800">
              <a:solidFill>
                <a:srgbClr val="202124"/>
              </a:solidFill>
              <a:latin typeface="Google Sans Text"/>
              <a:ea typeface="Google Sans Text"/>
              <a:cs typeface="Google Sans Text"/>
              <a:sym typeface="Google Sans Text"/>
            </a:endParaRPr>
          </a:p>
        </p:txBody>
      </p:sp>
      <p:sp>
        <p:nvSpPr>
          <p:cNvPr id="212" name="Google Shape;212;p34"/>
          <p:cNvSpPr txBox="1"/>
          <p:nvPr/>
        </p:nvSpPr>
        <p:spPr>
          <a:xfrm>
            <a:off x="1034325" y="7759850"/>
            <a:ext cx="33048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11">
                  <a:extLst>
                    <a:ext uri="{A12FA001-AC4F-418D-AE19-62706E023703}">
                      <ahyp:hlinkClr val="tx"/>
                    </a:ext>
                  </a:extLst>
                </a:hlinkClick>
              </a:rPr>
              <a:t>Essential Google Cloud Infrastructure: Core Services</a:t>
            </a:r>
            <a:endParaRPr sz="1800">
              <a:solidFill>
                <a:srgbClr val="3C4043"/>
              </a:solidFill>
              <a:latin typeface="Google Sans Text"/>
              <a:ea typeface="Google Sans Text"/>
              <a:cs typeface="Google Sans Text"/>
              <a:sym typeface="Google Sans Text"/>
            </a:endParaRPr>
          </a:p>
          <a:p>
            <a:pPr indent="-342900" lvl="0" marL="457200" rtl="0" algn="l">
              <a:spcBef>
                <a:spcPts val="1000"/>
              </a:spcBef>
              <a:spcAft>
                <a:spcPts val="100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M1 Identity and Access Management</a:t>
            </a:r>
            <a:r>
              <a:rPr lang="en" sz="1800">
                <a:solidFill>
                  <a:schemeClr val="dk1"/>
                </a:solidFill>
                <a:latin typeface="Google Sans Text"/>
                <a:ea typeface="Google Sans Text"/>
                <a:cs typeface="Google Sans Text"/>
                <a:sym typeface="Google Sans Text"/>
              </a:rPr>
              <a:t> (IAM)</a:t>
            </a:r>
            <a:endParaRPr sz="1800">
              <a:solidFill>
                <a:srgbClr val="202124"/>
              </a:solidFill>
              <a:latin typeface="Google Sans Text"/>
              <a:ea typeface="Google Sans Text"/>
              <a:cs typeface="Google Sans Text"/>
              <a:sym typeface="Google Sans Text"/>
            </a:endParaRPr>
          </a:p>
        </p:txBody>
      </p:sp>
      <p:grpSp>
        <p:nvGrpSpPr>
          <p:cNvPr id="213" name="Google Shape;213;p34"/>
          <p:cNvGrpSpPr/>
          <p:nvPr/>
        </p:nvGrpSpPr>
        <p:grpSpPr>
          <a:xfrm>
            <a:off x="4291952" y="8406856"/>
            <a:ext cx="675600" cy="675600"/>
            <a:chOff x="958127" y="6085527"/>
            <a:chExt cx="675600" cy="675600"/>
          </a:xfrm>
        </p:grpSpPr>
        <p:sp>
          <p:nvSpPr>
            <p:cNvPr id="214" name="Google Shape;214;p34"/>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4"/>
            <p:cNvPicPr preferRelativeResize="0"/>
            <p:nvPr/>
          </p:nvPicPr>
          <p:blipFill>
            <a:blip r:embed="rId12">
              <a:alphaModFix/>
            </a:blip>
            <a:stretch>
              <a:fillRect/>
            </a:stretch>
          </p:blipFill>
          <p:spPr>
            <a:xfrm>
              <a:off x="1089993" y="6245277"/>
              <a:ext cx="409470" cy="363974"/>
            </a:xfrm>
            <a:prstGeom prst="rect">
              <a:avLst/>
            </a:prstGeom>
            <a:noFill/>
            <a:ln>
              <a:noFill/>
            </a:ln>
          </p:spPr>
        </p:pic>
      </p:grpSp>
      <p:grpSp>
        <p:nvGrpSpPr>
          <p:cNvPr id="216" name="Google Shape;216;p34"/>
          <p:cNvGrpSpPr/>
          <p:nvPr/>
        </p:nvGrpSpPr>
        <p:grpSpPr>
          <a:xfrm>
            <a:off x="4306027" y="6285156"/>
            <a:ext cx="675600" cy="675600"/>
            <a:chOff x="985077" y="3912152"/>
            <a:chExt cx="675600" cy="675600"/>
          </a:xfrm>
        </p:grpSpPr>
        <p:sp>
          <p:nvSpPr>
            <p:cNvPr id="217" name="Google Shape;217;p34"/>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34"/>
            <p:cNvPicPr preferRelativeResize="0"/>
            <p:nvPr/>
          </p:nvPicPr>
          <p:blipFill>
            <a:blip r:embed="rId13">
              <a:alphaModFix/>
            </a:blip>
            <a:stretch>
              <a:fillRect/>
            </a:stretch>
          </p:blipFill>
          <p:spPr>
            <a:xfrm>
              <a:off x="1092995" y="4060423"/>
              <a:ext cx="454974" cy="363974"/>
            </a:xfrm>
            <a:prstGeom prst="rect">
              <a:avLst/>
            </a:prstGeom>
            <a:noFill/>
            <a:ln>
              <a:noFill/>
            </a:ln>
          </p:spPr>
        </p:pic>
      </p:grpSp>
      <p:sp>
        <p:nvSpPr>
          <p:cNvPr id="219" name="Google Shape;219;p34"/>
          <p:cNvSpPr txBox="1"/>
          <p:nvPr/>
        </p:nvSpPr>
        <p:spPr>
          <a:xfrm>
            <a:off x="2961550" y="694750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
        <p:nvSpPr>
          <p:cNvPr id="220" name="Google Shape;220;p34"/>
          <p:cNvSpPr/>
          <p:nvPr/>
        </p:nvSpPr>
        <p:spPr>
          <a:xfrm>
            <a:off x="5898350" y="4106975"/>
            <a:ext cx="2929500" cy="20139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4"/>
          <p:cNvPicPr preferRelativeResize="0"/>
          <p:nvPr/>
        </p:nvPicPr>
        <p:blipFill>
          <a:blip r:embed="rId14">
            <a:alphaModFix/>
          </a:blip>
          <a:stretch>
            <a:fillRect/>
          </a:stretch>
        </p:blipFill>
        <p:spPr>
          <a:xfrm>
            <a:off x="7108350" y="4270801"/>
            <a:ext cx="416774" cy="416301"/>
          </a:xfrm>
          <a:prstGeom prst="rect">
            <a:avLst/>
          </a:prstGeom>
          <a:noFill/>
          <a:ln>
            <a:noFill/>
          </a:ln>
        </p:spPr>
      </p:pic>
      <p:sp>
        <p:nvSpPr>
          <p:cNvPr id="222" name="Google Shape;222;p34"/>
          <p:cNvSpPr txBox="1"/>
          <p:nvPr/>
        </p:nvSpPr>
        <p:spPr>
          <a:xfrm>
            <a:off x="6461888" y="466946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223" name="Google Shape;223;p34"/>
          <p:cNvSpPr txBox="1"/>
          <p:nvPr/>
        </p:nvSpPr>
        <p:spPr>
          <a:xfrm>
            <a:off x="5894325" y="4985450"/>
            <a:ext cx="29589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5">
                  <a:extLst>
                    <a:ext uri="{A12FA001-AC4F-418D-AE19-62706E023703}">
                      <ahyp:hlinkClr val="tx"/>
                    </a:ext>
                  </a:extLst>
                </a:hlinkClick>
              </a:rPr>
              <a:t>Create and Manage </a:t>
            </a:r>
            <a:endParaRPr sz="1100"/>
          </a:p>
          <a:p>
            <a:pPr indent="0" lvl="0" marL="0" rtl="0" algn="ctr">
              <a:lnSpc>
                <a:spcPct val="100000"/>
              </a:lnSpc>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6">
                  <a:extLst>
                    <a:ext uri="{A12FA001-AC4F-418D-AE19-62706E023703}">
                      <ahyp:hlinkClr val="tx"/>
                    </a:ext>
                  </a:extLst>
                </a:hlinkClick>
              </a:rPr>
              <a:t>Cloud Resources</a:t>
            </a:r>
            <a:endParaRPr sz="1500">
              <a:solidFill>
                <a:srgbClr val="5F6368"/>
              </a:solidFill>
              <a:latin typeface="Google Sans Text Medium"/>
              <a:ea typeface="Google Sans Text Medium"/>
              <a:cs typeface="Google Sans Text Medium"/>
              <a:sym typeface="Google Sans Text Medium"/>
            </a:endParaRPr>
          </a:p>
        </p:txBody>
      </p:sp>
      <p:cxnSp>
        <p:nvCxnSpPr>
          <p:cNvPr id="224" name="Google Shape;224;p34"/>
          <p:cNvCxnSpPr/>
          <p:nvPr/>
        </p:nvCxnSpPr>
        <p:spPr>
          <a:xfrm>
            <a:off x="6902400" y="5885300"/>
            <a:ext cx="919200" cy="0"/>
          </a:xfrm>
          <a:prstGeom prst="straightConnector1">
            <a:avLst/>
          </a:prstGeom>
          <a:noFill/>
          <a:ln cap="flat" cmpd="sng" w="28575">
            <a:solidFill>
              <a:srgbClr val="34A853"/>
            </a:solidFill>
            <a:prstDash val="solid"/>
            <a:round/>
            <a:headEnd len="med" w="med" type="none"/>
            <a:tailEnd len="med" w="med" type="none"/>
          </a:ln>
        </p:spPr>
      </p:cxnSp>
      <p:sp>
        <p:nvSpPr>
          <p:cNvPr id="225" name="Google Shape;225;p34"/>
          <p:cNvSpPr/>
          <p:nvPr/>
        </p:nvSpPr>
        <p:spPr>
          <a:xfrm>
            <a:off x="9241927" y="4113556"/>
            <a:ext cx="2929500" cy="20139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4"/>
          <p:cNvPicPr preferRelativeResize="0"/>
          <p:nvPr/>
        </p:nvPicPr>
        <p:blipFill>
          <a:blip r:embed="rId14">
            <a:alphaModFix/>
          </a:blip>
          <a:stretch>
            <a:fillRect/>
          </a:stretch>
        </p:blipFill>
        <p:spPr>
          <a:xfrm>
            <a:off x="10458413" y="4276976"/>
            <a:ext cx="416774" cy="416301"/>
          </a:xfrm>
          <a:prstGeom prst="rect">
            <a:avLst/>
          </a:prstGeom>
          <a:noFill/>
          <a:ln>
            <a:noFill/>
          </a:ln>
        </p:spPr>
      </p:pic>
      <p:sp>
        <p:nvSpPr>
          <p:cNvPr id="227" name="Google Shape;227;p34"/>
          <p:cNvSpPr txBox="1"/>
          <p:nvPr/>
        </p:nvSpPr>
        <p:spPr>
          <a:xfrm>
            <a:off x="9811950" y="4675638"/>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228" name="Google Shape;228;p34"/>
          <p:cNvSpPr txBox="1"/>
          <p:nvPr/>
        </p:nvSpPr>
        <p:spPr>
          <a:xfrm>
            <a:off x="9352340" y="4985450"/>
            <a:ext cx="275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7">
                  <a:extLst>
                    <a:ext uri="{A12FA001-AC4F-418D-AE19-62706E023703}">
                      <ahyp:hlinkClr val="tx"/>
                    </a:ext>
                  </a:extLst>
                </a:hlinkClick>
              </a:rPr>
              <a:t>Perform Foundational Infrastructure Tasks in Google Cloud </a:t>
            </a:r>
            <a:endParaRPr sz="1500">
              <a:solidFill>
                <a:srgbClr val="5F6368"/>
              </a:solidFill>
              <a:latin typeface="Google Sans Text Medium"/>
              <a:ea typeface="Google Sans Text Medium"/>
              <a:cs typeface="Google Sans Text Medium"/>
              <a:sym typeface="Google Sans Text Medium"/>
            </a:endParaRPr>
          </a:p>
          <a:p>
            <a:pPr indent="0" lvl="0" marL="0" rtl="0" algn="ctr">
              <a:lnSpc>
                <a:spcPct val="100000"/>
              </a:lnSpc>
              <a:spcBef>
                <a:spcPts val="0"/>
              </a:spcBef>
              <a:spcAft>
                <a:spcPts val="0"/>
              </a:spcAft>
              <a:buNone/>
            </a:pPr>
            <a:r>
              <a:t/>
            </a:r>
            <a:endParaRPr sz="1500">
              <a:solidFill>
                <a:srgbClr val="5F6368"/>
              </a:solidFill>
              <a:latin typeface="Google Sans Text Medium"/>
              <a:ea typeface="Google Sans Text Medium"/>
              <a:cs typeface="Google Sans Text Medium"/>
              <a:sym typeface="Google Sans Text Medium"/>
            </a:endParaRPr>
          </a:p>
        </p:txBody>
      </p:sp>
      <p:cxnSp>
        <p:nvCxnSpPr>
          <p:cNvPr id="229" name="Google Shape;229;p34"/>
          <p:cNvCxnSpPr/>
          <p:nvPr/>
        </p:nvCxnSpPr>
        <p:spPr>
          <a:xfrm>
            <a:off x="10207200" y="5885300"/>
            <a:ext cx="919200" cy="0"/>
          </a:xfrm>
          <a:prstGeom prst="straightConnector1">
            <a:avLst/>
          </a:prstGeom>
          <a:noFill/>
          <a:ln cap="flat" cmpd="sng" w="28575">
            <a:solidFill>
              <a:srgbClr val="FBBC05"/>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000">
              <a:solidFill>
                <a:srgbClr val="202124"/>
              </a:solidFill>
              <a:latin typeface="Google Sans Medium"/>
              <a:ea typeface="Google Sans Medium"/>
              <a:cs typeface="Google Sans Medium"/>
              <a:sym typeface="Google Sans Medium"/>
            </a:endParaRPr>
          </a:p>
        </p:txBody>
      </p:sp>
      <p:pic>
        <p:nvPicPr>
          <p:cNvPr id="236" name="Google Shape;236;p3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237" name="Google Shape;237;p35"/>
          <p:cNvSpPr/>
          <p:nvPr/>
        </p:nvSpPr>
        <p:spPr>
          <a:xfrm rot="5400000">
            <a:off x="2894700" y="1467825"/>
            <a:ext cx="1143000" cy="69324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txBox="1"/>
          <p:nvPr/>
        </p:nvSpPr>
        <p:spPr>
          <a:xfrm>
            <a:off x="8610650" y="4362525"/>
            <a:ext cx="8153700" cy="43386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Set up Cloud Billing to pay for usage costs in Google Cloud projects and Google Workspace accounts.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 project and its resources can be tied to more than one billing account.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 billing account can be linked to one or more projects.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 project and its resources can only be tied to one billing account.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If your project only uses free resources you don’t need a link to an active billing account.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239" name="Google Shape;239;p35"/>
          <p:cNvSpPr txBox="1"/>
          <p:nvPr/>
        </p:nvSpPr>
        <p:spPr>
          <a:xfrm>
            <a:off x="913900" y="4492300"/>
            <a:ext cx="5793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How are billing accounts applied to projects in Google Cloud? (Pick two.)</a:t>
            </a:r>
            <a:endParaRPr sz="2400">
              <a:solidFill>
                <a:schemeClr val="dk1"/>
              </a:solidFill>
              <a:latin typeface="Google Sans Text"/>
              <a:ea typeface="Google Sans Text"/>
              <a:cs typeface="Google Sans Text"/>
              <a:sym typeface="Google Sans Text"/>
            </a:endParaRPr>
          </a:p>
        </p:txBody>
      </p:sp>
      <p:sp>
        <p:nvSpPr>
          <p:cNvPr id="240" name="Google Shape;240;p3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241" name="Google Shape;241;p35"/>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000">
              <a:solidFill>
                <a:srgbClr val="202124"/>
              </a:solidFill>
              <a:latin typeface="Google Sans Medium"/>
              <a:ea typeface="Google Sans Medium"/>
              <a:cs typeface="Google Sans Medium"/>
              <a:sym typeface="Google Sans Medium"/>
            </a:endParaRPr>
          </a:p>
        </p:txBody>
      </p:sp>
      <p:pic>
        <p:nvPicPr>
          <p:cNvPr id="248" name="Google Shape;248;p3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249" name="Google Shape;249;p3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250" name="Google Shape;250;p36"/>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251" name="Google Shape;251;p36"/>
          <p:cNvSpPr/>
          <p:nvPr/>
        </p:nvSpPr>
        <p:spPr>
          <a:xfrm rot="5400000">
            <a:off x="2895150" y="4558725"/>
            <a:ext cx="1143000" cy="69324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nvSpPr>
        <p:spPr>
          <a:xfrm>
            <a:off x="8610650" y="4362525"/>
            <a:ext cx="81531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Change the budget alert default threshold rules to include Jeffrey as a recipient.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Cloud Monitoring notification channels to send Jeffrey an email alert.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Add Jeffrey and Fiona to the budget scope custom email delivery dialog.</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Send alerts to a Pub/Sub topic that Jeffrey is subscribed to.</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253" name="Google Shape;253;p36"/>
          <p:cNvSpPr txBox="1"/>
          <p:nvPr/>
        </p:nvSpPr>
        <p:spPr>
          <a:xfrm>
            <a:off x="914350" y="4362525"/>
            <a:ext cx="6018600" cy="34788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Fiona is the billing administrator for the project associated with Cymbal Superstore’s eCommerce application. Jeffrey, the marketing department lead, wants to receive emails related to budget alerts. Jeffrey should have access to no additional billing information.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p:txBody>
      </p:sp>
      <p:sp>
        <p:nvSpPr>
          <p:cNvPr id="254" name="Google Shape;254;p36"/>
          <p:cNvSpPr txBox="1"/>
          <p:nvPr/>
        </p:nvSpPr>
        <p:spPr>
          <a:xfrm>
            <a:off x="914350" y="7583200"/>
            <a:ext cx="5793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nvSpPr>
        <p:spPr>
          <a:xfrm>
            <a:off x="2403650" y="914400"/>
            <a:ext cx="12365400" cy="19932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billing configuration</a:t>
            </a:r>
            <a:endParaRPr sz="4800">
              <a:solidFill>
                <a:srgbClr val="4285F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260" name="Google Shape;260;p3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261" name="Google Shape;261;p3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263" name="Google Shape;263;p37"/>
          <p:cNvSpPr/>
          <p:nvPr/>
        </p:nvSpPr>
        <p:spPr>
          <a:xfrm>
            <a:off x="11996950" y="2568275"/>
            <a:ext cx="6291300" cy="77187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264" name="Google Shape;264;p37"/>
          <p:cNvSpPr txBox="1"/>
          <p:nvPr/>
        </p:nvSpPr>
        <p:spPr>
          <a:xfrm>
            <a:off x="12958250" y="38345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265" name="Google Shape;265;p37"/>
          <p:cNvSpPr txBox="1"/>
          <p:nvPr/>
        </p:nvSpPr>
        <p:spPr>
          <a:xfrm>
            <a:off x="3868900" y="3834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266" name="Google Shape;266;p37"/>
          <p:cNvCxnSpPr/>
          <p:nvPr/>
        </p:nvCxnSpPr>
        <p:spPr>
          <a:xfrm>
            <a:off x="950800" y="4453350"/>
            <a:ext cx="10200300" cy="0"/>
          </a:xfrm>
          <a:prstGeom prst="straightConnector1">
            <a:avLst/>
          </a:prstGeom>
          <a:noFill/>
          <a:ln cap="flat" cmpd="sng" w="76200">
            <a:solidFill>
              <a:srgbClr val="4285F4"/>
            </a:solidFill>
            <a:prstDash val="solid"/>
            <a:round/>
            <a:headEnd len="med" w="med" type="none"/>
            <a:tailEnd len="med" w="med" type="none"/>
          </a:ln>
        </p:spPr>
      </p:cxnSp>
      <p:sp>
        <p:nvSpPr>
          <p:cNvPr id="267" name="Google Shape;267;p37"/>
          <p:cNvSpPr txBox="1"/>
          <p:nvPr/>
        </p:nvSpPr>
        <p:spPr>
          <a:xfrm>
            <a:off x="12958250" y="4805700"/>
            <a:ext cx="4561500" cy="25917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Create, modify, or close your self-serve </a:t>
            </a:r>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Cloud Billing account</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Create, edit, or delete budgets and budget alerts | Cloud Billing</a:t>
            </a:r>
            <a:endParaRPr sz="2200">
              <a:solidFill>
                <a:srgbClr val="3C4043"/>
              </a:solidFill>
              <a:latin typeface="Google Sans Text"/>
              <a:ea typeface="Google Sans Text"/>
              <a:cs typeface="Google Sans Text"/>
              <a:sym typeface="Google Sans Text"/>
            </a:endParaRPr>
          </a:p>
        </p:txBody>
      </p:sp>
      <p:sp>
        <p:nvSpPr>
          <p:cNvPr id="268" name="Google Shape;268;p37"/>
          <p:cNvSpPr/>
          <p:nvPr/>
        </p:nvSpPr>
        <p:spPr>
          <a:xfrm>
            <a:off x="950800" y="6140075"/>
            <a:ext cx="4593000" cy="227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6125350" y="6140162"/>
            <a:ext cx="5046600" cy="227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txBox="1"/>
          <p:nvPr/>
        </p:nvSpPr>
        <p:spPr>
          <a:xfrm>
            <a:off x="1295350" y="6340890"/>
            <a:ext cx="4005000" cy="22722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M6 Resource Management</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271" name="Google Shape;271;p37"/>
          <p:cNvSpPr txBox="1"/>
          <p:nvPr/>
        </p:nvSpPr>
        <p:spPr>
          <a:xfrm>
            <a:off x="6395200" y="6340889"/>
            <a:ext cx="4720500" cy="21858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Essential Google Cloud</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Resource </a:t>
            </a:r>
            <a:endParaRPr sz="2200">
              <a:solidFill>
                <a:srgbClr val="3C4043"/>
              </a:solidFill>
              <a:latin typeface="Google Sans Text"/>
              <a:ea typeface="Google Sans Text"/>
              <a:cs typeface="Google Sans Text"/>
              <a:sym typeface="Google Sans Text"/>
            </a:endParaRPr>
          </a:p>
          <a:p>
            <a:pPr indent="0" lvl="0" marL="457200" rtl="0" algn="l">
              <a:lnSpc>
                <a:spcPct val="115000"/>
              </a:lnSpc>
              <a:spcBef>
                <a:spcPts val="0"/>
              </a:spcBef>
              <a:spcAft>
                <a:spcPts val="0"/>
              </a:spcAft>
              <a:buNone/>
            </a:pPr>
            <a:r>
              <a:rPr lang="en" sz="2200">
                <a:solidFill>
                  <a:srgbClr val="3C4043"/>
                </a:solidFill>
                <a:latin typeface="Google Sans Text"/>
                <a:ea typeface="Google Sans Text"/>
                <a:cs typeface="Google Sans Text"/>
                <a:sym typeface="Google Sans Text"/>
              </a:rPr>
              <a:t>Management</a:t>
            </a:r>
            <a:endParaRPr/>
          </a:p>
          <a:p>
            <a:pPr indent="0" lvl="0" marL="457200" rtl="0" algn="l">
              <a:lnSpc>
                <a:spcPct val="100000"/>
              </a:lnSpc>
              <a:spcBef>
                <a:spcPts val="0"/>
              </a:spcBef>
              <a:spcAft>
                <a:spcPts val="1000"/>
              </a:spcAft>
              <a:buNone/>
            </a:pPr>
            <a:r>
              <a:t/>
            </a:r>
            <a:endParaRPr sz="2200">
              <a:solidFill>
                <a:srgbClr val="3C4043"/>
              </a:solidFill>
              <a:latin typeface="Google Sans Text"/>
              <a:ea typeface="Google Sans Text"/>
              <a:cs typeface="Google Sans Text"/>
              <a:sym typeface="Google Sans Text"/>
            </a:endParaRPr>
          </a:p>
        </p:txBody>
      </p:sp>
      <p:grpSp>
        <p:nvGrpSpPr>
          <p:cNvPr id="272" name="Google Shape;272;p37"/>
          <p:cNvGrpSpPr/>
          <p:nvPr/>
        </p:nvGrpSpPr>
        <p:grpSpPr>
          <a:xfrm>
            <a:off x="10014352" y="7310686"/>
            <a:ext cx="675600" cy="675600"/>
            <a:chOff x="958127" y="6085527"/>
            <a:chExt cx="675600" cy="675600"/>
          </a:xfrm>
        </p:grpSpPr>
        <p:sp>
          <p:nvSpPr>
            <p:cNvPr id="273" name="Google Shape;273;p37"/>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7"/>
            <p:cNvPicPr preferRelativeResize="0"/>
            <p:nvPr/>
          </p:nvPicPr>
          <p:blipFill>
            <a:blip r:embed="rId9">
              <a:alphaModFix/>
            </a:blip>
            <a:stretch>
              <a:fillRect/>
            </a:stretch>
          </p:blipFill>
          <p:spPr>
            <a:xfrm>
              <a:off x="1089993" y="6245277"/>
              <a:ext cx="409470" cy="363974"/>
            </a:xfrm>
            <a:prstGeom prst="rect">
              <a:avLst/>
            </a:prstGeom>
            <a:noFill/>
            <a:ln>
              <a:noFill/>
            </a:ln>
          </p:spPr>
        </p:pic>
      </p:grpSp>
      <p:sp>
        <p:nvSpPr>
          <p:cNvPr id="275" name="Google Shape;275;p37"/>
          <p:cNvSpPr txBox="1"/>
          <p:nvPr/>
        </p:nvSpPr>
        <p:spPr>
          <a:xfrm>
            <a:off x="1295350" y="4759600"/>
            <a:ext cx="10200300" cy="13296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M2 Resources and Access in the Cloud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276" name="Google Shape;276;p37"/>
          <p:cNvGrpSpPr/>
          <p:nvPr/>
        </p:nvGrpSpPr>
        <p:grpSpPr>
          <a:xfrm>
            <a:off x="4332514" y="7310686"/>
            <a:ext cx="675600" cy="675600"/>
            <a:chOff x="985077" y="3912152"/>
            <a:chExt cx="675600" cy="675600"/>
          </a:xfrm>
        </p:grpSpPr>
        <p:sp>
          <p:nvSpPr>
            <p:cNvPr id="277" name="Google Shape;277;p37"/>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7"/>
            <p:cNvPicPr preferRelativeResize="0"/>
            <p:nvPr/>
          </p:nvPicPr>
          <p:blipFill>
            <a:blip r:embed="rId11">
              <a:alphaModFix/>
            </a:blip>
            <a:stretch>
              <a:fillRect/>
            </a:stretch>
          </p:blipFill>
          <p:spPr>
            <a:xfrm>
              <a:off x="1092995" y="4060423"/>
              <a:ext cx="454974" cy="363974"/>
            </a:xfrm>
            <a:prstGeom prst="rect">
              <a:avLst/>
            </a:prstGeom>
            <a:noFill/>
            <a:ln>
              <a:noFill/>
            </a:ln>
          </p:spPr>
        </p:pic>
      </p:grpSp>
      <p:sp>
        <p:nvSpPr>
          <p:cNvPr id="279" name="Google Shape;279;p37"/>
          <p:cNvSpPr txBox="1"/>
          <p:nvPr/>
        </p:nvSpPr>
        <p:spPr>
          <a:xfrm>
            <a:off x="5556173" y="6887864"/>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000">
              <a:solidFill>
                <a:srgbClr val="202124"/>
              </a:solidFill>
              <a:latin typeface="Google Sans Medium"/>
              <a:ea typeface="Google Sans Medium"/>
              <a:cs typeface="Google Sans Medium"/>
              <a:sym typeface="Google Sans Medium"/>
            </a:endParaRPr>
          </a:p>
        </p:txBody>
      </p:sp>
      <p:pic>
        <p:nvPicPr>
          <p:cNvPr id="286" name="Google Shape;286;p3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287" name="Google Shape;287;p38"/>
          <p:cNvSpPr/>
          <p:nvPr/>
        </p:nvSpPr>
        <p:spPr>
          <a:xfrm rot="5400000">
            <a:off x="2894700" y="1467825"/>
            <a:ext cx="1143000" cy="69324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txBox="1"/>
          <p:nvPr/>
        </p:nvSpPr>
        <p:spPr>
          <a:xfrm>
            <a:off x="9220250" y="4362525"/>
            <a:ext cx="8153700" cy="43386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Google Cloud console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Shell</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Mobile App</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SDK</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REST-based API</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289" name="Google Shape;289;p38"/>
          <p:cNvSpPr txBox="1"/>
          <p:nvPr/>
        </p:nvSpPr>
        <p:spPr>
          <a:xfrm>
            <a:off x="913900" y="4492300"/>
            <a:ext cx="5793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Pick two choices that provide a command line interface to Google Cloud.</a:t>
            </a:r>
            <a:endParaRPr sz="2400">
              <a:solidFill>
                <a:srgbClr val="FFFFFF"/>
              </a:solidFill>
              <a:latin typeface="Google Sans Text"/>
              <a:ea typeface="Google Sans Text"/>
              <a:cs typeface="Google Sans Text"/>
              <a:sym typeface="Google Sans Text"/>
            </a:endParaRPr>
          </a:p>
        </p:txBody>
      </p:sp>
      <p:sp>
        <p:nvSpPr>
          <p:cNvPr id="290" name="Google Shape;290;p3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291" name="Google Shape;291;p38"/>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000">
              <a:solidFill>
                <a:srgbClr val="202124"/>
              </a:solidFill>
              <a:latin typeface="Google Sans Medium"/>
              <a:ea typeface="Google Sans Medium"/>
              <a:cs typeface="Google Sans Medium"/>
              <a:sym typeface="Google Sans Medium"/>
            </a:endParaRPr>
          </a:p>
        </p:txBody>
      </p:sp>
      <p:pic>
        <p:nvPicPr>
          <p:cNvPr id="298" name="Google Shape;298;p3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299" name="Google Shape;299;p39"/>
          <p:cNvSpPr/>
          <p:nvPr/>
        </p:nvSpPr>
        <p:spPr>
          <a:xfrm rot="5400000">
            <a:off x="3245850" y="2259825"/>
            <a:ext cx="1143000" cy="76344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txBox="1"/>
          <p:nvPr/>
        </p:nvSpPr>
        <p:spPr>
          <a:xfrm>
            <a:off x="9220250" y="4362525"/>
            <a:ext cx="8153700" cy="43386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storage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bq</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Storage Browser</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301" name="Google Shape;301;p39"/>
          <p:cNvSpPr txBox="1"/>
          <p:nvPr/>
        </p:nvSpPr>
        <p:spPr>
          <a:xfrm>
            <a:off x="913900" y="5635300"/>
            <a:ext cx="65802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Cloud SDK command should you use?</a:t>
            </a:r>
            <a:endParaRPr sz="2400">
              <a:solidFill>
                <a:srgbClr val="FFFFFF"/>
              </a:solidFill>
              <a:latin typeface="Google Sans Text"/>
              <a:ea typeface="Google Sans Text"/>
              <a:cs typeface="Google Sans Text"/>
              <a:sym typeface="Google Sans Text"/>
            </a:endParaRPr>
          </a:p>
        </p:txBody>
      </p:sp>
      <p:sp>
        <p:nvSpPr>
          <p:cNvPr id="302" name="Google Shape;302;p3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303" name="Google Shape;303;p39"/>
          <p:cNvSpPr txBox="1"/>
          <p:nvPr/>
        </p:nvSpPr>
        <p:spPr>
          <a:xfrm>
            <a:off x="1037891"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304" name="Google Shape;304;p39"/>
          <p:cNvSpPr txBox="1"/>
          <p:nvPr/>
        </p:nvSpPr>
        <p:spPr>
          <a:xfrm>
            <a:off x="914350" y="4362525"/>
            <a:ext cx="6018600" cy="886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want to use the Cloud Shell to copy files to your Cloud Storage bucket. </a:t>
            </a:r>
            <a:endParaRPr sz="2400">
              <a:solidFill>
                <a:srgbClr val="3C4043"/>
              </a:solidFill>
              <a:latin typeface="Google Sans Text"/>
              <a:ea typeface="Google Sans Text"/>
              <a:cs typeface="Google Sans Text"/>
              <a:sym typeface="Google San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310" name="Google Shape;310;p40"/>
          <p:cNvSpPr txBox="1"/>
          <p:nvPr/>
        </p:nvSpPr>
        <p:spPr>
          <a:xfrm>
            <a:off x="1037891"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311" name="Google Shape;311;p40"/>
          <p:cNvSpPr txBox="1"/>
          <p:nvPr/>
        </p:nvSpPr>
        <p:spPr>
          <a:xfrm>
            <a:off x="2403650" y="914400"/>
            <a:ext cx="149703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Installing and configuring the command line interface (CLI), specifically the Cloud SDK</a:t>
            </a:r>
            <a:endParaRPr sz="4800">
              <a:solidFill>
                <a:srgbClr val="4285F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312" name="Google Shape;312;p40"/>
          <p:cNvSpPr txBox="1"/>
          <p:nvPr/>
        </p:nvSpPr>
        <p:spPr>
          <a:xfrm>
            <a:off x="6856350" y="3301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Badges</a:t>
            </a:r>
            <a:endParaRPr sz="2800">
              <a:solidFill>
                <a:srgbClr val="3C4043"/>
              </a:solidFill>
              <a:latin typeface="Google Sans Medium"/>
              <a:ea typeface="Google Sans Medium"/>
              <a:cs typeface="Google Sans Medium"/>
              <a:sym typeface="Google Sans Medium"/>
            </a:endParaRPr>
          </a:p>
        </p:txBody>
      </p:sp>
      <p:sp>
        <p:nvSpPr>
          <p:cNvPr id="313" name="Google Shape;313;p40"/>
          <p:cNvSpPr/>
          <p:nvPr/>
        </p:nvSpPr>
        <p:spPr>
          <a:xfrm>
            <a:off x="12587925" y="2913700"/>
            <a:ext cx="5700300" cy="73734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314" name="Google Shape;314;p40"/>
          <p:cNvSpPr txBox="1"/>
          <p:nvPr/>
        </p:nvSpPr>
        <p:spPr>
          <a:xfrm>
            <a:off x="13263450" y="4158663"/>
            <a:ext cx="4313400" cy="26373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1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Google Cloud overview | Overview</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18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Managing Cloud SDK components | Cloud SDK Documentation</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18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gcloud | Cloud SDK Documentation</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18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Using the bq command-line tool | BigQuery</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0" lvl="0" marL="0" rtl="0" algn="l">
              <a:spcBef>
                <a:spcPts val="1000"/>
              </a:spcBef>
              <a:spcAft>
                <a:spcPts val="1000"/>
              </a:spcAft>
              <a:buNone/>
            </a:pPr>
            <a:r>
              <a:rPr lang="en" sz="1800" u="sng">
                <a:solidFill>
                  <a:schemeClr val="hlink"/>
                </a:solidFill>
                <a:latin typeface="Google Sans Text"/>
                <a:ea typeface="Google Sans Text"/>
                <a:cs typeface="Google Sans Text"/>
                <a:sym typeface="Google Sans Text"/>
                <a:hlinkClick r:id="rId7"/>
              </a:rPr>
              <a:t>gcloud storage tool | Cloud Storage</a:t>
            </a:r>
            <a:r>
              <a:rPr lang="en" sz="1800">
                <a:solidFill>
                  <a:schemeClr val="dk1"/>
                </a:solidFill>
                <a:latin typeface="Google Sans Text"/>
                <a:ea typeface="Google Sans Text"/>
                <a:cs typeface="Google Sans Text"/>
                <a:sym typeface="Google Sans Text"/>
              </a:rPr>
              <a:t> </a:t>
            </a:r>
            <a:endParaRPr sz="1800">
              <a:solidFill>
                <a:srgbClr val="202124"/>
              </a:solidFill>
              <a:latin typeface="Google Sans Text"/>
              <a:ea typeface="Google Sans Text"/>
              <a:cs typeface="Google Sans Text"/>
              <a:sym typeface="Google Sans Text"/>
            </a:endParaRPr>
          </a:p>
        </p:txBody>
      </p:sp>
      <p:sp>
        <p:nvSpPr>
          <p:cNvPr id="315" name="Google Shape;315;p40"/>
          <p:cNvSpPr txBox="1"/>
          <p:nvPr/>
        </p:nvSpPr>
        <p:spPr>
          <a:xfrm>
            <a:off x="13263450" y="3209938"/>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cxnSp>
        <p:nvCxnSpPr>
          <p:cNvPr id="316" name="Google Shape;316;p40"/>
          <p:cNvCxnSpPr/>
          <p:nvPr/>
        </p:nvCxnSpPr>
        <p:spPr>
          <a:xfrm flipH="1" rot="10800000">
            <a:off x="5894325" y="3885975"/>
            <a:ext cx="6240600" cy="33600"/>
          </a:xfrm>
          <a:prstGeom prst="straightConnector1">
            <a:avLst/>
          </a:prstGeom>
          <a:noFill/>
          <a:ln cap="flat" cmpd="sng" w="76200">
            <a:solidFill>
              <a:srgbClr val="EA4335"/>
            </a:solidFill>
            <a:prstDash val="solid"/>
            <a:round/>
            <a:headEnd len="med" w="med" type="none"/>
            <a:tailEnd len="med" w="med" type="none"/>
          </a:ln>
        </p:spPr>
      </p:cxnSp>
      <p:sp>
        <p:nvSpPr>
          <p:cNvPr id="317" name="Google Shape;317;p40"/>
          <p:cNvSpPr txBox="1"/>
          <p:nvPr/>
        </p:nvSpPr>
        <p:spPr>
          <a:xfrm>
            <a:off x="914350" y="3301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318" name="Google Shape;318;p40"/>
          <p:cNvCxnSpPr/>
          <p:nvPr/>
        </p:nvCxnSpPr>
        <p:spPr>
          <a:xfrm>
            <a:off x="987250" y="3919950"/>
            <a:ext cx="4364100" cy="0"/>
          </a:xfrm>
          <a:prstGeom prst="straightConnector1">
            <a:avLst/>
          </a:prstGeom>
          <a:noFill/>
          <a:ln cap="flat" cmpd="sng" w="76200">
            <a:solidFill>
              <a:srgbClr val="4285F4"/>
            </a:solidFill>
            <a:prstDash val="solid"/>
            <a:round/>
            <a:headEnd len="med" w="med" type="none"/>
            <a:tailEnd len="med" w="med" type="none"/>
          </a:ln>
        </p:spPr>
      </p:cxnSp>
      <p:sp>
        <p:nvSpPr>
          <p:cNvPr id="319" name="Google Shape;319;p4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txBox="1"/>
          <p:nvPr/>
        </p:nvSpPr>
        <p:spPr>
          <a:xfrm>
            <a:off x="1037900" y="3993450"/>
            <a:ext cx="43134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Google Cloud </a:t>
            </a:r>
            <a:r>
              <a:rPr lang="en" sz="18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Fundamentals</a:t>
            </a:r>
            <a:r>
              <a:rPr lang="en" sz="18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 </a:t>
            </a:r>
            <a:endParaRPr/>
          </a:p>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11">
                  <a:extLst>
                    <a:ext uri="{A12FA001-AC4F-418D-AE19-62706E023703}">
                      <ahyp:hlinkClr val="tx"/>
                    </a:ext>
                  </a:extLst>
                </a:hlinkClick>
              </a:rPr>
              <a:t>Core Infrastructure</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342900" lvl="0" marL="457200" rtl="0" algn="l">
              <a:lnSpc>
                <a:spcPct val="100000"/>
              </a:lnSpc>
              <a:spcBef>
                <a:spcPts val="1000"/>
              </a:spcBef>
              <a:spcAft>
                <a:spcPts val="0"/>
              </a:spcAft>
              <a:buClr>
                <a:schemeClr val="dk1"/>
              </a:buClr>
              <a:buSzPts val="1800"/>
              <a:buFont typeface="Google Sans Text"/>
              <a:buChar char="●"/>
            </a:pPr>
            <a:r>
              <a:rPr lang="en" sz="1800">
                <a:solidFill>
                  <a:srgbClr val="3C4043"/>
                </a:solidFill>
                <a:latin typeface="Google Sans Text"/>
                <a:ea typeface="Google Sans Text"/>
                <a:cs typeface="Google Sans Text"/>
                <a:sym typeface="Google Sans Text"/>
              </a:rPr>
              <a:t>M2 Resources and Access in the Cloud</a:t>
            </a:r>
            <a:endParaRPr sz="1800">
              <a:solidFill>
                <a:srgbClr val="3C4043"/>
              </a:solidFill>
              <a:latin typeface="Google Sans Text"/>
              <a:ea typeface="Google Sans Text"/>
              <a:cs typeface="Google Sans Text"/>
              <a:sym typeface="Google Sans Text"/>
            </a:endParaRPr>
          </a:p>
        </p:txBody>
      </p:sp>
      <p:sp>
        <p:nvSpPr>
          <p:cNvPr id="321" name="Google Shape;321;p40"/>
          <p:cNvSpPr/>
          <p:nvPr/>
        </p:nvSpPr>
        <p:spPr>
          <a:xfrm>
            <a:off x="958275" y="5535725"/>
            <a:ext cx="4364100" cy="159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p:nvPr/>
        </p:nvSpPr>
        <p:spPr>
          <a:xfrm>
            <a:off x="958275" y="7593475"/>
            <a:ext cx="43641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txBox="1"/>
          <p:nvPr/>
        </p:nvSpPr>
        <p:spPr>
          <a:xfrm>
            <a:off x="1034325" y="5690525"/>
            <a:ext cx="32979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12">
                  <a:extLst>
                    <a:ext uri="{A12FA001-AC4F-418D-AE19-62706E023703}">
                      <ahyp:hlinkClr val="tx"/>
                    </a:ext>
                  </a:extLst>
                </a:hlinkClick>
              </a:rPr>
              <a:t>Architecting with Google  Compute Engine</a:t>
            </a:r>
            <a:endParaRPr sz="1800">
              <a:solidFill>
                <a:srgbClr val="3C4043"/>
              </a:solidFill>
              <a:latin typeface="Google Sans Text"/>
              <a:ea typeface="Google Sans Text"/>
              <a:cs typeface="Google Sans Text"/>
              <a:sym typeface="Google Sans Text"/>
            </a:endParaRPr>
          </a:p>
          <a:p>
            <a:pPr indent="-342900" lvl="0" marL="457200" rtl="0" algn="l">
              <a:spcBef>
                <a:spcPts val="1000"/>
              </a:spcBef>
              <a:spcAft>
                <a:spcPts val="100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M1 Interacting with Google Cloud</a:t>
            </a:r>
            <a:endParaRPr sz="1800">
              <a:solidFill>
                <a:srgbClr val="202124"/>
              </a:solidFill>
              <a:latin typeface="Google Sans Text"/>
              <a:ea typeface="Google Sans Text"/>
              <a:cs typeface="Google Sans Text"/>
              <a:sym typeface="Google Sans Text"/>
            </a:endParaRPr>
          </a:p>
        </p:txBody>
      </p:sp>
      <p:sp>
        <p:nvSpPr>
          <p:cNvPr id="324" name="Google Shape;324;p40"/>
          <p:cNvSpPr txBox="1"/>
          <p:nvPr/>
        </p:nvSpPr>
        <p:spPr>
          <a:xfrm>
            <a:off x="1034325" y="7759850"/>
            <a:ext cx="33048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13">
                  <a:extLst>
                    <a:ext uri="{A12FA001-AC4F-418D-AE19-62706E023703}">
                      <ahyp:hlinkClr val="tx"/>
                    </a:ext>
                  </a:extLst>
                </a:hlinkClick>
              </a:rPr>
              <a:t>Essential Google Cloud Infrastructure: Foundation</a:t>
            </a:r>
            <a:endParaRPr sz="1800">
              <a:solidFill>
                <a:srgbClr val="3C4043"/>
              </a:solidFill>
              <a:latin typeface="Google Sans Text"/>
              <a:ea typeface="Google Sans Text"/>
              <a:cs typeface="Google Sans Text"/>
              <a:sym typeface="Google Sans Text"/>
            </a:endParaRPr>
          </a:p>
          <a:p>
            <a:pPr indent="-342900" lvl="0" marL="457200" rtl="0" algn="l">
              <a:spcBef>
                <a:spcPts val="1000"/>
              </a:spcBef>
              <a:spcAft>
                <a:spcPts val="100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M1 Interacting with 	Google Cloud</a:t>
            </a:r>
            <a:endParaRPr sz="1800">
              <a:solidFill>
                <a:srgbClr val="202124"/>
              </a:solidFill>
              <a:latin typeface="Google Sans Text"/>
              <a:ea typeface="Google Sans Text"/>
              <a:cs typeface="Google Sans Text"/>
              <a:sym typeface="Google Sans Text"/>
            </a:endParaRPr>
          </a:p>
        </p:txBody>
      </p:sp>
      <p:grpSp>
        <p:nvGrpSpPr>
          <p:cNvPr id="325" name="Google Shape;325;p40"/>
          <p:cNvGrpSpPr/>
          <p:nvPr/>
        </p:nvGrpSpPr>
        <p:grpSpPr>
          <a:xfrm>
            <a:off x="4291952" y="8406856"/>
            <a:ext cx="675600" cy="675600"/>
            <a:chOff x="958127" y="6085527"/>
            <a:chExt cx="675600" cy="675600"/>
          </a:xfrm>
        </p:grpSpPr>
        <p:sp>
          <p:nvSpPr>
            <p:cNvPr id="326" name="Google Shape;326;p40"/>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40"/>
            <p:cNvPicPr preferRelativeResize="0"/>
            <p:nvPr/>
          </p:nvPicPr>
          <p:blipFill>
            <a:blip r:embed="rId14">
              <a:alphaModFix/>
            </a:blip>
            <a:stretch>
              <a:fillRect/>
            </a:stretch>
          </p:blipFill>
          <p:spPr>
            <a:xfrm>
              <a:off x="1089993" y="6245277"/>
              <a:ext cx="409470" cy="363974"/>
            </a:xfrm>
            <a:prstGeom prst="rect">
              <a:avLst/>
            </a:prstGeom>
            <a:noFill/>
            <a:ln>
              <a:noFill/>
            </a:ln>
          </p:spPr>
        </p:pic>
      </p:grpSp>
      <p:grpSp>
        <p:nvGrpSpPr>
          <p:cNvPr id="328" name="Google Shape;328;p40"/>
          <p:cNvGrpSpPr/>
          <p:nvPr/>
        </p:nvGrpSpPr>
        <p:grpSpPr>
          <a:xfrm>
            <a:off x="4306027" y="6285156"/>
            <a:ext cx="675600" cy="675600"/>
            <a:chOff x="985077" y="3912152"/>
            <a:chExt cx="675600" cy="675600"/>
          </a:xfrm>
        </p:grpSpPr>
        <p:sp>
          <p:nvSpPr>
            <p:cNvPr id="329" name="Google Shape;329;p40"/>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0"/>
            <p:cNvPicPr preferRelativeResize="0"/>
            <p:nvPr/>
          </p:nvPicPr>
          <p:blipFill>
            <a:blip r:embed="rId15">
              <a:alphaModFix/>
            </a:blip>
            <a:stretch>
              <a:fillRect/>
            </a:stretch>
          </p:blipFill>
          <p:spPr>
            <a:xfrm>
              <a:off x="1092995" y="4060423"/>
              <a:ext cx="454974" cy="363974"/>
            </a:xfrm>
            <a:prstGeom prst="rect">
              <a:avLst/>
            </a:prstGeom>
            <a:noFill/>
            <a:ln>
              <a:noFill/>
            </a:ln>
          </p:spPr>
        </p:pic>
      </p:grpSp>
      <p:sp>
        <p:nvSpPr>
          <p:cNvPr id="331" name="Google Shape;331;p40"/>
          <p:cNvSpPr txBox="1"/>
          <p:nvPr/>
        </p:nvSpPr>
        <p:spPr>
          <a:xfrm>
            <a:off x="2961550" y="694750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
        <p:nvSpPr>
          <p:cNvPr id="332" name="Google Shape;332;p40"/>
          <p:cNvSpPr/>
          <p:nvPr/>
        </p:nvSpPr>
        <p:spPr>
          <a:xfrm>
            <a:off x="5898350" y="4106975"/>
            <a:ext cx="2929500" cy="20139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40"/>
          <p:cNvPicPr preferRelativeResize="0"/>
          <p:nvPr/>
        </p:nvPicPr>
        <p:blipFill>
          <a:blip r:embed="rId16">
            <a:alphaModFix/>
          </a:blip>
          <a:stretch>
            <a:fillRect/>
          </a:stretch>
        </p:blipFill>
        <p:spPr>
          <a:xfrm>
            <a:off x="7108350" y="4270801"/>
            <a:ext cx="416774" cy="416301"/>
          </a:xfrm>
          <a:prstGeom prst="rect">
            <a:avLst/>
          </a:prstGeom>
          <a:noFill/>
          <a:ln>
            <a:noFill/>
          </a:ln>
        </p:spPr>
      </p:pic>
      <p:sp>
        <p:nvSpPr>
          <p:cNvPr id="334" name="Google Shape;334;p40"/>
          <p:cNvSpPr txBox="1"/>
          <p:nvPr/>
        </p:nvSpPr>
        <p:spPr>
          <a:xfrm>
            <a:off x="6461888" y="466946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335" name="Google Shape;335;p40"/>
          <p:cNvSpPr txBox="1"/>
          <p:nvPr/>
        </p:nvSpPr>
        <p:spPr>
          <a:xfrm>
            <a:off x="5624213" y="4985450"/>
            <a:ext cx="33705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7">
                  <a:extLst>
                    <a:ext uri="{A12FA001-AC4F-418D-AE19-62706E023703}">
                      <ahyp:hlinkClr val="tx"/>
                    </a:ext>
                  </a:extLst>
                </a:hlinkClick>
              </a:rPr>
              <a:t>Create and Manage </a:t>
            </a:r>
            <a:endParaRPr sz="1100"/>
          </a:p>
          <a:p>
            <a:pPr indent="0" lvl="0" marL="0" rtl="0" algn="ctr">
              <a:lnSpc>
                <a:spcPct val="100000"/>
              </a:lnSpc>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8">
                  <a:extLst>
                    <a:ext uri="{A12FA001-AC4F-418D-AE19-62706E023703}">
                      <ahyp:hlinkClr val="tx"/>
                    </a:ext>
                  </a:extLst>
                </a:hlinkClick>
              </a:rPr>
              <a:t>Cloud Resources</a:t>
            </a:r>
            <a:endParaRPr sz="1500">
              <a:solidFill>
                <a:srgbClr val="5F6368"/>
              </a:solidFill>
              <a:latin typeface="Google Sans Text Medium"/>
              <a:ea typeface="Google Sans Text Medium"/>
              <a:cs typeface="Google Sans Text Medium"/>
              <a:sym typeface="Google Sans Text Medium"/>
            </a:endParaRPr>
          </a:p>
        </p:txBody>
      </p:sp>
      <p:cxnSp>
        <p:nvCxnSpPr>
          <p:cNvPr id="336" name="Google Shape;336;p40"/>
          <p:cNvCxnSpPr/>
          <p:nvPr/>
        </p:nvCxnSpPr>
        <p:spPr>
          <a:xfrm>
            <a:off x="6902400" y="5885300"/>
            <a:ext cx="919200" cy="0"/>
          </a:xfrm>
          <a:prstGeom prst="straightConnector1">
            <a:avLst/>
          </a:prstGeom>
          <a:noFill/>
          <a:ln cap="flat" cmpd="sng" w="28575">
            <a:solidFill>
              <a:srgbClr val="34A853"/>
            </a:solidFill>
            <a:prstDash val="solid"/>
            <a:round/>
            <a:headEnd len="med" w="med" type="none"/>
            <a:tailEnd len="med" w="med" type="none"/>
          </a:ln>
        </p:spPr>
      </p:cxnSp>
      <p:sp>
        <p:nvSpPr>
          <p:cNvPr id="337" name="Google Shape;337;p40"/>
          <p:cNvSpPr/>
          <p:nvPr/>
        </p:nvSpPr>
        <p:spPr>
          <a:xfrm>
            <a:off x="9241927" y="4113556"/>
            <a:ext cx="2929500" cy="20139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40"/>
          <p:cNvPicPr preferRelativeResize="0"/>
          <p:nvPr/>
        </p:nvPicPr>
        <p:blipFill>
          <a:blip r:embed="rId16">
            <a:alphaModFix/>
          </a:blip>
          <a:stretch>
            <a:fillRect/>
          </a:stretch>
        </p:blipFill>
        <p:spPr>
          <a:xfrm>
            <a:off x="10458413" y="4276976"/>
            <a:ext cx="416774" cy="416301"/>
          </a:xfrm>
          <a:prstGeom prst="rect">
            <a:avLst/>
          </a:prstGeom>
          <a:noFill/>
          <a:ln>
            <a:noFill/>
          </a:ln>
        </p:spPr>
      </p:pic>
      <p:sp>
        <p:nvSpPr>
          <p:cNvPr id="339" name="Google Shape;339;p40"/>
          <p:cNvSpPr txBox="1"/>
          <p:nvPr/>
        </p:nvSpPr>
        <p:spPr>
          <a:xfrm>
            <a:off x="9811950" y="4675638"/>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340" name="Google Shape;340;p40"/>
          <p:cNvSpPr txBox="1"/>
          <p:nvPr/>
        </p:nvSpPr>
        <p:spPr>
          <a:xfrm>
            <a:off x="9318125" y="4985450"/>
            <a:ext cx="2754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9">
                  <a:extLst>
                    <a:ext uri="{A12FA001-AC4F-418D-AE19-62706E023703}">
                      <ahyp:hlinkClr val="tx"/>
                    </a:ext>
                  </a:extLst>
                </a:hlinkClick>
              </a:rPr>
              <a:t>Perform Foundational Infrastructure Tasks in Google Cloud </a:t>
            </a:r>
            <a:endParaRPr sz="1500">
              <a:solidFill>
                <a:srgbClr val="5F6368"/>
              </a:solidFill>
              <a:latin typeface="Google Sans Text Medium"/>
              <a:ea typeface="Google Sans Text Medium"/>
              <a:cs typeface="Google Sans Text Medium"/>
              <a:sym typeface="Google Sans Text Medium"/>
            </a:endParaRPr>
          </a:p>
          <a:p>
            <a:pPr indent="0" lvl="0" marL="0" rtl="0" algn="ctr">
              <a:lnSpc>
                <a:spcPct val="100000"/>
              </a:lnSpc>
              <a:spcBef>
                <a:spcPts val="0"/>
              </a:spcBef>
              <a:spcAft>
                <a:spcPts val="0"/>
              </a:spcAft>
              <a:buNone/>
            </a:pPr>
            <a:r>
              <a:t/>
            </a:r>
            <a:endParaRPr sz="1500">
              <a:solidFill>
                <a:srgbClr val="5F6368"/>
              </a:solidFill>
              <a:latin typeface="Google Sans Text Medium"/>
              <a:ea typeface="Google Sans Text Medium"/>
              <a:cs typeface="Google Sans Text Medium"/>
              <a:sym typeface="Google Sans Text Medium"/>
            </a:endParaRPr>
          </a:p>
        </p:txBody>
      </p:sp>
      <p:cxnSp>
        <p:nvCxnSpPr>
          <p:cNvPr id="341" name="Google Shape;341;p40"/>
          <p:cNvCxnSpPr/>
          <p:nvPr/>
        </p:nvCxnSpPr>
        <p:spPr>
          <a:xfrm>
            <a:off x="10207200" y="5885300"/>
            <a:ext cx="919200" cy="0"/>
          </a:xfrm>
          <a:prstGeom prst="straightConnector1">
            <a:avLst/>
          </a:prstGeom>
          <a:noFill/>
          <a:ln cap="flat" cmpd="sng" w="28575">
            <a:solidFill>
              <a:srgbClr val="FBBC05"/>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2: </a:t>
            </a:r>
            <a:endParaRPr sz="4800"/>
          </a:p>
          <a:p>
            <a:pPr indent="0" lvl="0" marL="0" rtl="0" algn="l">
              <a:spcBef>
                <a:spcPts val="0"/>
              </a:spcBef>
              <a:spcAft>
                <a:spcPts val="0"/>
              </a:spcAft>
              <a:buNone/>
            </a:pPr>
            <a:r>
              <a:rPr lang="en" sz="4800"/>
              <a:t>Planning and configuring a cloud solution</a:t>
            </a:r>
            <a:endParaRPr/>
          </a:p>
        </p:txBody>
      </p:sp>
      <p:sp>
        <p:nvSpPr>
          <p:cNvPr id="347" name="Google Shape;347;p41"/>
          <p:cNvSpPr/>
          <p:nvPr/>
        </p:nvSpPr>
        <p:spPr>
          <a:xfrm rot="-5400708">
            <a:off x="2269649" y="5125088"/>
            <a:ext cx="2912400" cy="291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41"/>
          <p:cNvSpPr/>
          <p:nvPr/>
        </p:nvSpPr>
        <p:spPr>
          <a:xfrm>
            <a:off x="4304875" y="7430317"/>
            <a:ext cx="2839216" cy="1419337"/>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41"/>
          <p:cNvSpPr/>
          <p:nvPr/>
        </p:nvSpPr>
        <p:spPr>
          <a:xfrm>
            <a:off x="2819849" y="3313088"/>
            <a:ext cx="1812000" cy="1812000"/>
          </a:xfrm>
          <a:prstGeom prst="ellipse">
            <a:avLst/>
          </a:prstGeom>
          <a:noFill/>
          <a:ln cap="flat" cmpd="sng" w="19050">
            <a:solidFill>
              <a:srgbClr val="9AA0A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50" name="Google Shape;350;p41"/>
          <p:cNvPicPr preferRelativeResize="0"/>
          <p:nvPr/>
        </p:nvPicPr>
        <p:blipFill>
          <a:blip r:embed="rId3">
            <a:alphaModFix/>
          </a:blip>
          <a:stretch>
            <a:fillRect/>
          </a:stretch>
        </p:blipFill>
        <p:spPr>
          <a:xfrm>
            <a:off x="5182340" y="5043046"/>
            <a:ext cx="2580545" cy="2580525"/>
          </a:xfrm>
          <a:prstGeom prst="rect">
            <a:avLst/>
          </a:prstGeom>
          <a:noFill/>
          <a:ln>
            <a:noFill/>
          </a:ln>
        </p:spPr>
      </p:pic>
      <p:sp>
        <p:nvSpPr>
          <p:cNvPr id="351" name="Google Shape;351;p41"/>
          <p:cNvSpPr/>
          <p:nvPr/>
        </p:nvSpPr>
        <p:spPr>
          <a:xfrm rot="1800581">
            <a:off x="3320942" y="2636904"/>
            <a:ext cx="571633" cy="5714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1872400" y="7529100"/>
            <a:ext cx="741300" cy="741300"/>
          </a:xfrm>
          <a:prstGeom prst="ellipse">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358" name="Google Shape;358;p42"/>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359" name="Google Shape;359;p42"/>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a:t>
            </a:r>
            <a:endParaRPr sz="4000">
              <a:solidFill>
                <a:srgbClr val="202124"/>
              </a:solidFill>
              <a:latin typeface="Google Sans Medium"/>
              <a:ea typeface="Google Sans Medium"/>
              <a:cs typeface="Google Sans Medium"/>
              <a:sym typeface="Google Sans Medium"/>
            </a:endParaRPr>
          </a:p>
        </p:txBody>
      </p:sp>
      <p:pic>
        <p:nvPicPr>
          <p:cNvPr id="360" name="Google Shape;360;p4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361" name="Google Shape;361;p42"/>
          <p:cNvSpPr/>
          <p:nvPr/>
        </p:nvSpPr>
        <p:spPr>
          <a:xfrm rot="5400000">
            <a:off x="2806850" y="5593900"/>
            <a:ext cx="828000" cy="64416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txBox="1"/>
          <p:nvPr/>
        </p:nvSpPr>
        <p:spPr>
          <a:xfrm>
            <a:off x="7339850" y="3072500"/>
            <a:ext cx="10033800" cy="6164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the pricing calculator to estimate 									the costs for 10 TB of regional Standard 							storage, 30 TB of regional Coldline storage, 							and egress charges for reads from storage.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the pricing calculator to estimate the price for 10 TB of regional Standard storage, 30 TB of regional Nearline storage, and ingress charges for posts to the bucket.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the pricing calculator to estimate the price for 10 TB of multi-region Standard storage, 30 TB for regional Coldline storage, and ingress charges for posts to the bucket.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the pricing calculator to estimate the price for 10 TB of multi-region Standard storage, 30 TB for regional Nearline, and egress charges for reads from the bucket.</a:t>
            </a:r>
            <a:endParaRPr sz="2400">
              <a:solidFill>
                <a:srgbClr val="3C4043"/>
              </a:solidFill>
              <a:latin typeface="Google Sans Text"/>
              <a:ea typeface="Google Sans Text"/>
              <a:cs typeface="Google Sans Text"/>
              <a:sym typeface="Google Sans Text"/>
            </a:endParaRPr>
          </a:p>
        </p:txBody>
      </p:sp>
      <p:sp>
        <p:nvSpPr>
          <p:cNvPr id="363" name="Google Shape;363;p42"/>
          <p:cNvSpPr txBox="1"/>
          <p:nvPr/>
        </p:nvSpPr>
        <p:spPr>
          <a:xfrm>
            <a:off x="914350" y="3072500"/>
            <a:ext cx="5527200" cy="5171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The projected amount of cloud storage required for Cymbal Superstore to enable users to post pictures for project reviews is 10 TB of immediate access storage in the US and 30 TB of storage for historical posts in a bucket located near Cymbal Superstore’s headquarters. The contents of this bucket will need to be accessed once every 30 days. You want to estimate the cost of these storage resources to ensure this is economically feasible. </a:t>
            </a:r>
            <a:endParaRPr sz="2400">
              <a:solidFill>
                <a:srgbClr val="3C4043"/>
              </a:solidFill>
              <a:latin typeface="Google Sans Text"/>
              <a:ea typeface="Google Sans Text"/>
              <a:cs typeface="Google Sans Text"/>
              <a:sym typeface="Google Sans Text"/>
            </a:endParaRPr>
          </a:p>
        </p:txBody>
      </p:sp>
      <p:sp>
        <p:nvSpPr>
          <p:cNvPr id="364" name="Google Shape;364;p42"/>
          <p:cNvSpPr txBox="1"/>
          <p:nvPr/>
        </p:nvSpPr>
        <p:spPr>
          <a:xfrm>
            <a:off x="914350" y="8435800"/>
            <a:ext cx="51765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365" name="Google Shape;365;p4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p:nvPr/>
        </p:nvSpPr>
        <p:spPr>
          <a:xfrm>
            <a:off x="11996950" y="2907600"/>
            <a:ext cx="6291300" cy="73794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371" name="Google Shape;371;p43"/>
          <p:cNvSpPr txBox="1"/>
          <p:nvPr/>
        </p:nvSpPr>
        <p:spPr>
          <a:xfrm>
            <a:off x="12958250" y="38345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372" name="Google Shape;372;p43"/>
          <p:cNvSpPr txBox="1"/>
          <p:nvPr/>
        </p:nvSpPr>
        <p:spPr>
          <a:xfrm>
            <a:off x="3868900" y="3834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373" name="Google Shape;373;p43"/>
          <p:cNvCxnSpPr/>
          <p:nvPr/>
        </p:nvCxnSpPr>
        <p:spPr>
          <a:xfrm>
            <a:off x="950800" y="4453350"/>
            <a:ext cx="10200300" cy="0"/>
          </a:xfrm>
          <a:prstGeom prst="straightConnector1">
            <a:avLst/>
          </a:prstGeom>
          <a:noFill/>
          <a:ln cap="flat" cmpd="sng" w="76200">
            <a:solidFill>
              <a:srgbClr val="4285F4"/>
            </a:solidFill>
            <a:prstDash val="solid"/>
            <a:round/>
            <a:headEnd len="med" w="med" type="none"/>
            <a:tailEnd len="med" w="med" type="none"/>
          </a:ln>
        </p:spPr>
      </p:cxnSp>
      <p:sp>
        <p:nvSpPr>
          <p:cNvPr id="374" name="Google Shape;374;p43"/>
          <p:cNvSpPr txBox="1"/>
          <p:nvPr/>
        </p:nvSpPr>
        <p:spPr>
          <a:xfrm>
            <a:off x="12958250" y="4805700"/>
            <a:ext cx="4561500" cy="1350600"/>
          </a:xfrm>
          <a:prstGeom prst="rect">
            <a:avLst/>
          </a:prstGeom>
          <a:noFill/>
          <a:ln>
            <a:noFill/>
          </a:ln>
        </p:spPr>
        <p:txBody>
          <a:bodyPr anchorCtr="0" anchor="ctr" bIns="182850" lIns="0" spcFirstLastPara="1" rIns="182850" wrap="square" tIns="182850">
            <a:spAutoFit/>
          </a:bodyPr>
          <a:lstStyle/>
          <a:p>
            <a:pPr indent="0" lvl="0" marL="0" rtl="0" algn="l">
              <a:lnSpc>
                <a:spcPct val="15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Google Cloud Pricing Calculator</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375" name="Google Shape;375;p43"/>
          <p:cNvSpPr txBox="1"/>
          <p:nvPr/>
        </p:nvSpPr>
        <p:spPr>
          <a:xfrm>
            <a:off x="2403650" y="914400"/>
            <a:ext cx="81321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Planning and estimating using the Pricing Calculator</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376" name="Google Shape;376;p4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377" name="Google Shape;377;p4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379" name="Google Shape;379;p43"/>
          <p:cNvSpPr/>
          <p:nvPr/>
        </p:nvSpPr>
        <p:spPr>
          <a:xfrm>
            <a:off x="950800" y="5169089"/>
            <a:ext cx="4593000" cy="3243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6125350" y="5169214"/>
            <a:ext cx="5046600" cy="3243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nvSpPr>
        <p:spPr>
          <a:xfrm>
            <a:off x="1295350" y="5293715"/>
            <a:ext cx="4005000" cy="32151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M6 Resource Management</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382" name="Google Shape;382;p43"/>
          <p:cNvSpPr txBox="1"/>
          <p:nvPr/>
        </p:nvSpPr>
        <p:spPr>
          <a:xfrm>
            <a:off x="6395200" y="5293714"/>
            <a:ext cx="4720500" cy="32922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Essential Google Cloud Infrastructure: Foundation </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Clr>
                <a:srgbClr val="3C4043"/>
              </a:buClr>
              <a:buSzPts val="2200"/>
              <a:buFont typeface="Google Sans Text"/>
              <a:buChar char="●"/>
            </a:pPr>
            <a:r>
              <a:rPr lang="en" sz="2200">
                <a:solidFill>
                  <a:srgbClr val="3C4043"/>
                </a:solidFill>
                <a:latin typeface="Google Sans"/>
                <a:ea typeface="Google Sans"/>
                <a:cs typeface="Google Sans"/>
                <a:sym typeface="Google Sans"/>
              </a:rPr>
              <a:t>M3 Virtual Machines </a:t>
            </a:r>
            <a:endParaRPr sz="2200">
              <a:solidFill>
                <a:srgbClr val="3C4043"/>
              </a:solidFill>
              <a:latin typeface="Google Sans"/>
              <a:ea typeface="Google Sans"/>
              <a:cs typeface="Google Sans"/>
              <a:sym typeface="Google Sans"/>
            </a:endParaRPr>
          </a:p>
          <a:p>
            <a:pPr indent="0" lvl="0" marL="457200" rtl="0" algn="l">
              <a:spcBef>
                <a:spcPts val="1000"/>
              </a:spcBef>
              <a:spcAft>
                <a:spcPts val="0"/>
              </a:spcAft>
              <a:buNone/>
            </a:pPr>
            <a:r>
              <a:rPr lang="en">
                <a:solidFill>
                  <a:srgbClr val="3C4043"/>
                </a:solidFill>
                <a:latin typeface="Google Sans"/>
                <a:ea typeface="Google Sans"/>
                <a:cs typeface="Google Sans"/>
                <a:sym typeface="Google Sans"/>
              </a:rPr>
              <a:t>  </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2200" u="sng">
                <a:solidFill>
                  <a:srgbClr val="1A73E8"/>
                </a:solidFill>
                <a:latin typeface="Google Sans"/>
                <a:ea typeface="Google Sans"/>
                <a:cs typeface="Google Sans"/>
                <a:sym typeface="Google Sans"/>
                <a:hlinkClick r:id="rId6">
                  <a:extLst>
                    <a:ext uri="{A12FA001-AC4F-418D-AE19-62706E023703}">
                      <ahyp:hlinkClr val="tx"/>
                    </a:ext>
                  </a:extLst>
                </a:hlinkClick>
              </a:rPr>
              <a:t>Essential Google Cloud 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Resource            Management</a:t>
            </a:r>
            <a:endParaRPr sz="2200">
              <a:solidFill>
                <a:srgbClr val="3C4043"/>
              </a:solidFill>
              <a:latin typeface="Google Sans Text"/>
              <a:ea typeface="Google Sans Text"/>
              <a:cs typeface="Google Sans Text"/>
              <a:sym typeface="Google Sans Text"/>
            </a:endParaRPr>
          </a:p>
        </p:txBody>
      </p:sp>
      <p:grpSp>
        <p:nvGrpSpPr>
          <p:cNvPr id="383" name="Google Shape;383;p43"/>
          <p:cNvGrpSpPr/>
          <p:nvPr/>
        </p:nvGrpSpPr>
        <p:grpSpPr>
          <a:xfrm>
            <a:off x="10242952" y="7505861"/>
            <a:ext cx="675600" cy="675600"/>
            <a:chOff x="958127" y="6085527"/>
            <a:chExt cx="675600" cy="675600"/>
          </a:xfrm>
        </p:grpSpPr>
        <p:sp>
          <p:nvSpPr>
            <p:cNvPr id="384" name="Google Shape;384;p43"/>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43"/>
            <p:cNvPicPr preferRelativeResize="0"/>
            <p:nvPr/>
          </p:nvPicPr>
          <p:blipFill>
            <a:blip r:embed="rId7">
              <a:alphaModFix/>
            </a:blip>
            <a:stretch>
              <a:fillRect/>
            </a:stretch>
          </p:blipFill>
          <p:spPr>
            <a:xfrm>
              <a:off x="1089993" y="6245277"/>
              <a:ext cx="409470" cy="363974"/>
            </a:xfrm>
            <a:prstGeom prst="rect">
              <a:avLst/>
            </a:prstGeom>
            <a:noFill/>
            <a:ln>
              <a:noFill/>
            </a:ln>
          </p:spPr>
        </p:pic>
      </p:grpSp>
      <p:grpSp>
        <p:nvGrpSpPr>
          <p:cNvPr id="386" name="Google Shape;386;p43"/>
          <p:cNvGrpSpPr/>
          <p:nvPr/>
        </p:nvGrpSpPr>
        <p:grpSpPr>
          <a:xfrm>
            <a:off x="4561114" y="7505861"/>
            <a:ext cx="675600" cy="675600"/>
            <a:chOff x="985077" y="3912152"/>
            <a:chExt cx="675600" cy="675600"/>
          </a:xfrm>
        </p:grpSpPr>
        <p:sp>
          <p:nvSpPr>
            <p:cNvPr id="387" name="Google Shape;387;p43"/>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3"/>
            <p:cNvPicPr preferRelativeResize="0"/>
            <p:nvPr/>
          </p:nvPicPr>
          <p:blipFill>
            <a:blip r:embed="rId8">
              <a:alphaModFix/>
            </a:blip>
            <a:stretch>
              <a:fillRect/>
            </a:stretch>
          </p:blipFill>
          <p:spPr>
            <a:xfrm>
              <a:off x="1092995" y="4060423"/>
              <a:ext cx="454974" cy="363974"/>
            </a:xfrm>
            <a:prstGeom prst="rect">
              <a:avLst/>
            </a:prstGeom>
            <a:noFill/>
            <a:ln>
              <a:noFill/>
            </a:ln>
          </p:spPr>
        </p:pic>
      </p:grpSp>
      <p:sp>
        <p:nvSpPr>
          <p:cNvPr id="389" name="Google Shape;389;p43"/>
          <p:cNvSpPr txBox="1"/>
          <p:nvPr/>
        </p:nvSpPr>
        <p:spPr>
          <a:xfrm>
            <a:off x="5556173" y="6602689"/>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6"/>
          <p:cNvPicPr preferRelativeResize="0"/>
          <p:nvPr/>
        </p:nvPicPr>
        <p:blipFill rotWithShape="1">
          <a:blip r:embed="rId3">
            <a:alphaModFix/>
          </a:blip>
          <a:srcRect b="69" l="0" r="0" t="59"/>
          <a:stretch/>
        </p:blipFill>
        <p:spPr>
          <a:xfrm>
            <a:off x="10239363" y="0"/>
            <a:ext cx="7439026" cy="10287000"/>
          </a:xfrm>
          <a:prstGeom prst="rect">
            <a:avLst/>
          </a:prstGeom>
          <a:noFill/>
          <a:ln>
            <a:noFill/>
          </a:ln>
        </p:spPr>
      </p:pic>
      <p:sp>
        <p:nvSpPr>
          <p:cNvPr id="107" name="Google Shape;107;p26"/>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Certification Exam Guide Sections</a:t>
            </a:r>
            <a:endParaRPr/>
          </a:p>
        </p:txBody>
      </p:sp>
      <p:graphicFrame>
        <p:nvGraphicFramePr>
          <p:cNvPr id="108" name="Google Shape;108;p26"/>
          <p:cNvGraphicFramePr/>
          <p:nvPr/>
        </p:nvGraphicFramePr>
        <p:xfrm>
          <a:off x="1025350" y="2171200"/>
          <a:ext cx="3000000" cy="3000000"/>
        </p:xfrm>
        <a:graphic>
          <a:graphicData uri="http://schemas.openxmlformats.org/drawingml/2006/table">
            <a:tbl>
              <a:tblPr>
                <a:noFill/>
                <a:tableStyleId>{4D8818CB-A262-4C5F-B6C0-40848D2263BA}</a:tableStyleId>
              </a:tblPr>
              <a:tblGrid>
                <a:gridCol w="920575"/>
                <a:gridCol w="7427775"/>
              </a:tblGrid>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1</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Setting up a cloud solution environment</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2</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rPr lang="en" sz="2000">
                          <a:solidFill>
                            <a:srgbClr val="3C4043"/>
                          </a:solidFill>
                          <a:latin typeface="Google Sans Text"/>
                          <a:ea typeface="Google Sans Text"/>
                          <a:cs typeface="Google Sans Text"/>
                          <a:sym typeface="Google Sans Text"/>
                        </a:rPr>
                        <a:t>Planning and configuring a cloud solution</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3</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rPr lang="en" sz="2000">
                          <a:solidFill>
                            <a:srgbClr val="3C4043"/>
                          </a:solidFill>
                          <a:latin typeface="Google Sans Text"/>
                          <a:ea typeface="Google Sans Text"/>
                          <a:cs typeface="Google Sans Text"/>
                          <a:sym typeface="Google Sans Text"/>
                        </a:rPr>
                        <a:t>Deploying and implementing a cloud solution</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4</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marR="57150" rtl="0" algn="l">
                        <a:lnSpc>
                          <a:spcPct val="115000"/>
                        </a:lnSpc>
                        <a:spcBef>
                          <a:spcPts val="0"/>
                        </a:spcBef>
                        <a:spcAft>
                          <a:spcPts val="0"/>
                        </a:spcAft>
                        <a:buNone/>
                      </a:pPr>
                      <a:r>
                        <a:rPr lang="en" sz="2000">
                          <a:solidFill>
                            <a:srgbClr val="3C4043"/>
                          </a:solidFill>
                          <a:latin typeface="Google Sans Text"/>
                          <a:ea typeface="Google Sans Text"/>
                          <a:cs typeface="Google Sans Text"/>
                          <a:sym typeface="Google Sans Text"/>
                        </a:rPr>
                        <a:t>Ensuring successful operation of a cloud solution</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5</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Configuring access and security</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000">
              <a:solidFill>
                <a:srgbClr val="202124"/>
              </a:solidFill>
              <a:latin typeface="Google Sans Medium"/>
              <a:ea typeface="Google Sans Medium"/>
              <a:cs typeface="Google Sans Medium"/>
              <a:sym typeface="Google Sans Medium"/>
            </a:endParaRPr>
          </a:p>
        </p:txBody>
      </p:sp>
      <p:pic>
        <p:nvPicPr>
          <p:cNvPr id="395" name="Google Shape;395;p4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396" name="Google Shape;396;p44"/>
          <p:cNvSpPr/>
          <p:nvPr/>
        </p:nvSpPr>
        <p:spPr>
          <a:xfrm rot="5400000">
            <a:off x="2806850" y="3612700"/>
            <a:ext cx="828000" cy="64416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txBox="1"/>
          <p:nvPr/>
        </p:nvSpPr>
        <p:spPr>
          <a:xfrm>
            <a:off x="8560800" y="4420750"/>
            <a:ext cx="88128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an application using containers on Cloud Run.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an application using code on App Engine.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an application using containers on Google Kubernetes Engine.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an application using virtual machines on Compute Engine.</a:t>
            </a:r>
            <a:endParaRPr sz="2400">
              <a:solidFill>
                <a:srgbClr val="3C4043"/>
              </a:solidFill>
              <a:latin typeface="Google Sans Text"/>
              <a:ea typeface="Google Sans Text"/>
              <a:cs typeface="Google Sans Text"/>
              <a:sym typeface="Google Sans Text"/>
            </a:endParaRPr>
          </a:p>
        </p:txBody>
      </p:sp>
      <p:sp>
        <p:nvSpPr>
          <p:cNvPr id="398" name="Google Shape;398;p44"/>
          <p:cNvSpPr txBox="1"/>
          <p:nvPr/>
        </p:nvSpPr>
        <p:spPr>
          <a:xfrm>
            <a:off x="914350" y="4420750"/>
            <a:ext cx="5878200" cy="1785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decides to migrate their supply chain application to Google Cloud. You need to configure specific operating system dependencies.</a:t>
            </a:r>
            <a:endParaRPr sz="2400">
              <a:solidFill>
                <a:srgbClr val="3C4043"/>
              </a:solidFill>
              <a:latin typeface="Google Sans Text"/>
              <a:ea typeface="Google Sans Text"/>
              <a:cs typeface="Google Sans Text"/>
              <a:sym typeface="Google Sans Text"/>
            </a:endParaRPr>
          </a:p>
        </p:txBody>
      </p:sp>
      <p:sp>
        <p:nvSpPr>
          <p:cNvPr id="399" name="Google Shape;399;p44"/>
          <p:cNvSpPr txBox="1"/>
          <p:nvPr/>
        </p:nvSpPr>
        <p:spPr>
          <a:xfrm>
            <a:off x="914350" y="6419500"/>
            <a:ext cx="5176500" cy="804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400" name="Google Shape;400;p4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402" name="Google Shape;402;p44"/>
          <p:cNvSpPr txBox="1"/>
          <p:nvPr/>
        </p:nvSpPr>
        <p:spPr>
          <a:xfrm>
            <a:off x="1058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000">
              <a:solidFill>
                <a:srgbClr val="202124"/>
              </a:solidFill>
              <a:latin typeface="Google Sans Medium"/>
              <a:ea typeface="Google Sans Medium"/>
              <a:cs typeface="Google Sans Medium"/>
              <a:sym typeface="Google Sans Medium"/>
            </a:endParaRPr>
          </a:p>
        </p:txBody>
      </p:sp>
      <p:pic>
        <p:nvPicPr>
          <p:cNvPr id="408" name="Google Shape;408;p4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409" name="Google Shape;409;p45"/>
          <p:cNvSpPr/>
          <p:nvPr/>
        </p:nvSpPr>
        <p:spPr>
          <a:xfrm rot="5400000">
            <a:off x="2806850" y="4450900"/>
            <a:ext cx="828000" cy="64416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txBox="1"/>
          <p:nvPr/>
        </p:nvSpPr>
        <p:spPr>
          <a:xfrm>
            <a:off x="8560800" y="4420750"/>
            <a:ext cx="88128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SSH into a Compute Engine VM and execute your code.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Package your code to a container image and post it to Cloud Run.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deployment manifest and run kubectl              apply on it in Google Kubernetes Engine.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Code your solution in Cloud Functions.</a:t>
            </a:r>
            <a:endParaRPr sz="2400">
              <a:solidFill>
                <a:srgbClr val="3C4043"/>
              </a:solidFill>
              <a:latin typeface="Google Sans Text"/>
              <a:ea typeface="Google Sans Text"/>
              <a:cs typeface="Google Sans Text"/>
              <a:sym typeface="Google Sans Text"/>
            </a:endParaRPr>
          </a:p>
        </p:txBody>
      </p:sp>
      <p:sp>
        <p:nvSpPr>
          <p:cNvPr id="411" name="Google Shape;411;p45"/>
          <p:cNvSpPr txBox="1"/>
          <p:nvPr/>
        </p:nvSpPr>
        <p:spPr>
          <a:xfrm>
            <a:off x="914350" y="4420750"/>
            <a:ext cx="55413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decides to pilot a cloud application for their point of sale system in their flagship store. You want to focus on code and develop your solution quickly, and you want your code to be portable. </a:t>
            </a:r>
            <a:endParaRPr sz="2400">
              <a:solidFill>
                <a:srgbClr val="3C4043"/>
              </a:solidFill>
              <a:latin typeface="Google Sans Text"/>
              <a:ea typeface="Google Sans Text"/>
              <a:cs typeface="Google Sans Text"/>
              <a:sym typeface="Google Sans Text"/>
            </a:endParaRPr>
          </a:p>
        </p:txBody>
      </p:sp>
      <p:sp>
        <p:nvSpPr>
          <p:cNvPr id="412" name="Google Shape;412;p45"/>
          <p:cNvSpPr txBox="1"/>
          <p:nvPr/>
        </p:nvSpPr>
        <p:spPr>
          <a:xfrm>
            <a:off x="914350" y="7292800"/>
            <a:ext cx="51765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How do you proceed?</a:t>
            </a:r>
            <a:endParaRPr sz="2400">
              <a:solidFill>
                <a:schemeClr val="dk1"/>
              </a:solidFill>
              <a:latin typeface="Google Sans Text"/>
              <a:ea typeface="Google Sans Text"/>
              <a:cs typeface="Google Sans Text"/>
              <a:sym typeface="Google Sans Text"/>
            </a:endParaRPr>
          </a:p>
        </p:txBody>
      </p:sp>
      <p:sp>
        <p:nvSpPr>
          <p:cNvPr id="413" name="Google Shape;413;p4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415" name="Google Shape;415;p45"/>
          <p:cNvSpPr txBox="1"/>
          <p:nvPr/>
        </p:nvSpPr>
        <p:spPr>
          <a:xfrm>
            <a:off x="1058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000">
              <a:solidFill>
                <a:srgbClr val="202124"/>
              </a:solidFill>
              <a:latin typeface="Google Sans Medium"/>
              <a:ea typeface="Google Sans Medium"/>
              <a:cs typeface="Google Sans Medium"/>
              <a:sym typeface="Google Sans Medium"/>
            </a:endParaRPr>
          </a:p>
        </p:txBody>
      </p:sp>
      <p:pic>
        <p:nvPicPr>
          <p:cNvPr id="421" name="Google Shape;421;p4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422" name="Google Shape;422;p46"/>
          <p:cNvSpPr/>
          <p:nvPr/>
        </p:nvSpPr>
        <p:spPr>
          <a:xfrm rot="5400000">
            <a:off x="2806850" y="3993700"/>
            <a:ext cx="828000" cy="64416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txBox="1"/>
          <p:nvPr/>
        </p:nvSpPr>
        <p:spPr>
          <a:xfrm>
            <a:off x="8560800" y="4420750"/>
            <a:ext cx="88128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 Compute Engine Virtual Machines and                         migrate the app to that infrastructure.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Deploy the existing application to App Engine.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Deploy your application in a container image to Cloud Run.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Kubernetes cluster and create pods                       to enable your app.</a:t>
            </a:r>
            <a:endParaRPr sz="2400">
              <a:solidFill>
                <a:srgbClr val="3C4043"/>
              </a:solidFill>
              <a:latin typeface="Google Sans Text"/>
              <a:ea typeface="Google Sans Text"/>
              <a:cs typeface="Google Sans Text"/>
              <a:sym typeface="Google Sans Text"/>
            </a:endParaRPr>
          </a:p>
        </p:txBody>
      </p:sp>
      <p:sp>
        <p:nvSpPr>
          <p:cNvPr id="424" name="Google Shape;424;p46"/>
          <p:cNvSpPr txBox="1"/>
          <p:nvPr/>
        </p:nvSpPr>
        <p:spPr>
          <a:xfrm>
            <a:off x="914350" y="4420750"/>
            <a:ext cx="5541300" cy="2208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An application running on a highly-customized version of Ubuntu needs to be migrated to Google Cloud. You need to do this in the least amount of time with minimal code changes. </a:t>
            </a:r>
            <a:endParaRPr sz="2400">
              <a:solidFill>
                <a:srgbClr val="3C4043"/>
              </a:solidFill>
              <a:latin typeface="Google Sans Text"/>
              <a:ea typeface="Google Sans Text"/>
              <a:cs typeface="Google Sans Text"/>
              <a:sym typeface="Google Sans Text"/>
            </a:endParaRPr>
          </a:p>
        </p:txBody>
      </p:sp>
      <p:sp>
        <p:nvSpPr>
          <p:cNvPr id="425" name="Google Shape;425;p46"/>
          <p:cNvSpPr txBox="1"/>
          <p:nvPr/>
        </p:nvSpPr>
        <p:spPr>
          <a:xfrm>
            <a:off x="914350" y="6835600"/>
            <a:ext cx="51765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How should you proceed?</a:t>
            </a:r>
            <a:endParaRPr sz="2400">
              <a:solidFill>
                <a:srgbClr val="FFFFFF"/>
              </a:solidFill>
              <a:latin typeface="Google Sans Text"/>
              <a:ea typeface="Google Sans Text"/>
              <a:cs typeface="Google Sans Text"/>
              <a:sym typeface="Google Sans Text"/>
            </a:endParaRPr>
          </a:p>
        </p:txBody>
      </p:sp>
      <p:sp>
        <p:nvSpPr>
          <p:cNvPr id="426" name="Google Shape;426;p4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428" name="Google Shape;428;p46"/>
          <p:cNvSpPr txBox="1"/>
          <p:nvPr/>
        </p:nvSpPr>
        <p:spPr>
          <a:xfrm>
            <a:off x="1058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7"/>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000">
              <a:solidFill>
                <a:srgbClr val="202124"/>
              </a:solidFill>
              <a:latin typeface="Google Sans Medium"/>
              <a:ea typeface="Google Sans Medium"/>
              <a:cs typeface="Google Sans Medium"/>
              <a:sym typeface="Google Sans Medium"/>
            </a:endParaRPr>
          </a:p>
        </p:txBody>
      </p:sp>
      <p:pic>
        <p:nvPicPr>
          <p:cNvPr id="434" name="Google Shape;434;p4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435" name="Google Shape;435;p47"/>
          <p:cNvSpPr/>
          <p:nvPr/>
        </p:nvSpPr>
        <p:spPr>
          <a:xfrm rot="5400000">
            <a:off x="3087575" y="3713050"/>
            <a:ext cx="828000" cy="70029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txBox="1"/>
          <p:nvPr/>
        </p:nvSpPr>
        <p:spPr>
          <a:xfrm>
            <a:off x="8560800" y="4420750"/>
            <a:ext cx="88128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Run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App Engine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Google Kubernetes Engine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Compute Engine</a:t>
            </a:r>
            <a:endParaRPr sz="2400">
              <a:solidFill>
                <a:srgbClr val="3C4043"/>
              </a:solidFill>
              <a:latin typeface="Google Sans Text"/>
              <a:ea typeface="Google Sans Text"/>
              <a:cs typeface="Google Sans Text"/>
              <a:sym typeface="Google Sans Text"/>
            </a:endParaRPr>
          </a:p>
        </p:txBody>
      </p:sp>
      <p:sp>
        <p:nvSpPr>
          <p:cNvPr id="437" name="Google Shape;437;p47"/>
          <p:cNvSpPr txBox="1"/>
          <p:nvPr/>
        </p:nvSpPr>
        <p:spPr>
          <a:xfrm>
            <a:off x="914350" y="4420750"/>
            <a:ext cx="6088800" cy="2208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want to deploy a microservices application. You need full control of how you manage containers, reliability, and autoscaling, but don’t want or need to manage the control plane. </a:t>
            </a:r>
            <a:endParaRPr sz="2400">
              <a:solidFill>
                <a:srgbClr val="3C4043"/>
              </a:solidFill>
              <a:latin typeface="Google Sans Text"/>
              <a:ea typeface="Google Sans Text"/>
              <a:cs typeface="Google Sans Text"/>
              <a:sym typeface="Google Sans Text"/>
            </a:endParaRPr>
          </a:p>
        </p:txBody>
      </p:sp>
      <p:sp>
        <p:nvSpPr>
          <p:cNvPr id="438" name="Google Shape;438;p47"/>
          <p:cNvSpPr txBox="1"/>
          <p:nvPr/>
        </p:nvSpPr>
        <p:spPr>
          <a:xfrm>
            <a:off x="914350" y="6835600"/>
            <a:ext cx="60888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compute option should you use?</a:t>
            </a:r>
            <a:endParaRPr sz="2400">
              <a:solidFill>
                <a:srgbClr val="FFFFFF"/>
              </a:solidFill>
              <a:latin typeface="Google Sans Text"/>
              <a:ea typeface="Google Sans Text"/>
              <a:cs typeface="Google Sans Text"/>
              <a:sym typeface="Google Sans Text"/>
            </a:endParaRPr>
          </a:p>
        </p:txBody>
      </p:sp>
      <p:sp>
        <p:nvSpPr>
          <p:cNvPr id="439" name="Google Shape;439;p4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441" name="Google Shape;441;p47"/>
          <p:cNvSpPr txBox="1"/>
          <p:nvPr/>
        </p:nvSpPr>
        <p:spPr>
          <a:xfrm>
            <a:off x="1058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p:nvPr/>
        </p:nvSpPr>
        <p:spPr>
          <a:xfrm>
            <a:off x="950800" y="6500218"/>
            <a:ext cx="4593000" cy="1695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8"/>
          <p:cNvSpPr/>
          <p:nvPr/>
        </p:nvSpPr>
        <p:spPr>
          <a:xfrm>
            <a:off x="6104600" y="6500218"/>
            <a:ext cx="5046600" cy="1695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8"/>
          <p:cNvSpPr/>
          <p:nvPr/>
        </p:nvSpPr>
        <p:spPr>
          <a:xfrm>
            <a:off x="11996950" y="6316575"/>
            <a:ext cx="6291300" cy="39705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449" name="Google Shape;449;p48"/>
          <p:cNvSpPr txBox="1"/>
          <p:nvPr/>
        </p:nvSpPr>
        <p:spPr>
          <a:xfrm>
            <a:off x="12585650" y="64628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450" name="Google Shape;450;p48"/>
          <p:cNvSpPr txBox="1"/>
          <p:nvPr/>
        </p:nvSpPr>
        <p:spPr>
          <a:xfrm>
            <a:off x="3868900" y="2920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sp>
        <p:nvSpPr>
          <p:cNvPr id="451" name="Google Shape;451;p48"/>
          <p:cNvSpPr txBox="1"/>
          <p:nvPr/>
        </p:nvSpPr>
        <p:spPr>
          <a:xfrm>
            <a:off x="1066750" y="6565894"/>
            <a:ext cx="4005000" cy="13290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sz="2200">
              <a:solidFill>
                <a:srgbClr val="202124"/>
              </a:solidFill>
              <a:latin typeface="Google Sans Text"/>
              <a:ea typeface="Google Sans Text"/>
              <a:cs typeface="Google Sans Text"/>
              <a:sym typeface="Google Sans Text"/>
            </a:endParaRPr>
          </a:p>
        </p:txBody>
      </p:sp>
      <p:cxnSp>
        <p:nvCxnSpPr>
          <p:cNvPr id="452" name="Google Shape;452;p48"/>
          <p:cNvCxnSpPr/>
          <p:nvPr/>
        </p:nvCxnSpPr>
        <p:spPr>
          <a:xfrm>
            <a:off x="950800" y="3538950"/>
            <a:ext cx="10200300" cy="0"/>
          </a:xfrm>
          <a:prstGeom prst="straightConnector1">
            <a:avLst/>
          </a:prstGeom>
          <a:noFill/>
          <a:ln cap="flat" cmpd="sng" w="76200">
            <a:solidFill>
              <a:srgbClr val="4285F4"/>
            </a:solidFill>
            <a:prstDash val="solid"/>
            <a:round/>
            <a:headEnd len="med" w="med" type="none"/>
            <a:tailEnd len="med" w="med" type="none"/>
          </a:ln>
        </p:spPr>
      </p:cxnSp>
      <p:sp>
        <p:nvSpPr>
          <p:cNvPr id="453" name="Google Shape;453;p48"/>
          <p:cNvSpPr txBox="1"/>
          <p:nvPr/>
        </p:nvSpPr>
        <p:spPr>
          <a:xfrm>
            <a:off x="6455650" y="6565894"/>
            <a:ext cx="4934100" cy="13290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Essential Google Cloud Infrastructure: Foundation </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sz="2200">
              <a:solidFill>
                <a:srgbClr val="3C4043"/>
              </a:solidFill>
              <a:latin typeface="Google Sans Text"/>
              <a:ea typeface="Google Sans Text"/>
              <a:cs typeface="Google Sans Text"/>
              <a:sym typeface="Google Sans Text"/>
            </a:endParaRPr>
          </a:p>
        </p:txBody>
      </p:sp>
      <p:grpSp>
        <p:nvGrpSpPr>
          <p:cNvPr id="454" name="Google Shape;454;p48"/>
          <p:cNvGrpSpPr/>
          <p:nvPr/>
        </p:nvGrpSpPr>
        <p:grpSpPr>
          <a:xfrm>
            <a:off x="10212802" y="7009920"/>
            <a:ext cx="675600" cy="675600"/>
            <a:chOff x="958127" y="6085527"/>
            <a:chExt cx="675600" cy="675600"/>
          </a:xfrm>
        </p:grpSpPr>
        <p:sp>
          <p:nvSpPr>
            <p:cNvPr id="455" name="Google Shape;455;p48"/>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48"/>
            <p:cNvPicPr preferRelativeResize="0"/>
            <p:nvPr/>
          </p:nvPicPr>
          <p:blipFill>
            <a:blip r:embed="rId5">
              <a:alphaModFix/>
            </a:blip>
            <a:stretch>
              <a:fillRect/>
            </a:stretch>
          </p:blipFill>
          <p:spPr>
            <a:xfrm>
              <a:off x="1089993" y="6245277"/>
              <a:ext cx="409470" cy="363974"/>
            </a:xfrm>
            <a:prstGeom prst="rect">
              <a:avLst/>
            </a:prstGeom>
            <a:noFill/>
            <a:ln>
              <a:noFill/>
            </a:ln>
          </p:spPr>
        </p:pic>
      </p:grpSp>
      <p:sp>
        <p:nvSpPr>
          <p:cNvPr id="457" name="Google Shape;457;p48"/>
          <p:cNvSpPr txBox="1"/>
          <p:nvPr/>
        </p:nvSpPr>
        <p:spPr>
          <a:xfrm>
            <a:off x="12585650" y="6461925"/>
            <a:ext cx="4934100" cy="26319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0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Choosing the right compute option in GCP: a decision tree</a:t>
            </a:r>
            <a:r>
              <a:rPr lang="en" sz="2000">
                <a:solidFill>
                  <a:srgbClr val="3C4043"/>
                </a:solidFill>
                <a:latin typeface="Google Sans Text"/>
                <a:ea typeface="Google Sans Text"/>
                <a:cs typeface="Google Sans Text"/>
                <a:sym typeface="Google Sans Text"/>
              </a:rPr>
              <a:t>  </a:t>
            </a:r>
            <a:endParaRPr sz="20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0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Application Hosting Options</a:t>
            </a:r>
            <a:r>
              <a:rPr lang="en" sz="2000">
                <a:solidFill>
                  <a:srgbClr val="3C4043"/>
                </a:solidFill>
                <a:latin typeface="Google Sans Text"/>
                <a:ea typeface="Google Sans Text"/>
                <a:cs typeface="Google Sans Text"/>
                <a:sym typeface="Google Sans Text"/>
              </a:rPr>
              <a:t> </a:t>
            </a:r>
            <a:endParaRPr sz="20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0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Tutorials | Compute Engine Documentation</a:t>
            </a:r>
            <a:r>
              <a:rPr lang="en" sz="2000">
                <a:solidFill>
                  <a:srgbClr val="3C4043"/>
                </a:solidFill>
                <a:latin typeface="Google Sans Text"/>
                <a:ea typeface="Google Sans Text"/>
                <a:cs typeface="Google Sans Text"/>
                <a:sym typeface="Google Sans Text"/>
              </a:rPr>
              <a:t> </a:t>
            </a:r>
            <a:endParaRPr sz="2000">
              <a:solidFill>
                <a:srgbClr val="3C4043"/>
              </a:solidFill>
              <a:latin typeface="Google Sans Text"/>
              <a:ea typeface="Google Sans Text"/>
              <a:cs typeface="Google Sans Text"/>
              <a:sym typeface="Google Sans Text"/>
            </a:endParaRPr>
          </a:p>
        </p:txBody>
      </p:sp>
      <p:sp>
        <p:nvSpPr>
          <p:cNvPr id="458" name="Google Shape;458;p48"/>
          <p:cNvSpPr txBox="1"/>
          <p:nvPr/>
        </p:nvSpPr>
        <p:spPr>
          <a:xfrm>
            <a:off x="1066750" y="3864825"/>
            <a:ext cx="4846200" cy="23448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M3 Virtual Machines and Networks in the Cloud</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M5 Containers in the Cloud</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M6 Applications in the Cloud</a:t>
            </a:r>
            <a:endParaRPr sz="2200">
              <a:solidFill>
                <a:srgbClr val="3C4043"/>
              </a:solidFill>
              <a:latin typeface="Google Sans Text"/>
              <a:ea typeface="Google Sans Text"/>
              <a:cs typeface="Google Sans Text"/>
              <a:sym typeface="Google Sans Text"/>
            </a:endParaRPr>
          </a:p>
        </p:txBody>
      </p:sp>
      <p:grpSp>
        <p:nvGrpSpPr>
          <p:cNvPr id="459" name="Google Shape;459;p48"/>
          <p:cNvGrpSpPr/>
          <p:nvPr/>
        </p:nvGrpSpPr>
        <p:grpSpPr>
          <a:xfrm>
            <a:off x="4605701" y="7009920"/>
            <a:ext cx="675600" cy="675600"/>
            <a:chOff x="985077" y="3912152"/>
            <a:chExt cx="675600" cy="675600"/>
          </a:xfrm>
        </p:grpSpPr>
        <p:sp>
          <p:nvSpPr>
            <p:cNvPr id="460" name="Google Shape;460;p48"/>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48"/>
            <p:cNvPicPr preferRelativeResize="0"/>
            <p:nvPr/>
          </p:nvPicPr>
          <p:blipFill>
            <a:blip r:embed="rId10">
              <a:alphaModFix/>
            </a:blip>
            <a:stretch>
              <a:fillRect/>
            </a:stretch>
          </p:blipFill>
          <p:spPr>
            <a:xfrm>
              <a:off x="1092995" y="4060423"/>
              <a:ext cx="454974" cy="363974"/>
            </a:xfrm>
            <a:prstGeom prst="rect">
              <a:avLst/>
            </a:prstGeom>
            <a:noFill/>
            <a:ln>
              <a:noFill/>
            </a:ln>
          </p:spPr>
        </p:pic>
      </p:grpSp>
      <p:sp>
        <p:nvSpPr>
          <p:cNvPr id="462" name="Google Shape;462;p48"/>
          <p:cNvSpPr txBox="1"/>
          <p:nvPr/>
        </p:nvSpPr>
        <p:spPr>
          <a:xfrm>
            <a:off x="5508950" y="7153268"/>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cxnSp>
        <p:nvCxnSpPr>
          <p:cNvPr id="463" name="Google Shape;463;p48"/>
          <p:cNvCxnSpPr/>
          <p:nvPr/>
        </p:nvCxnSpPr>
        <p:spPr>
          <a:xfrm>
            <a:off x="12433252" y="3538950"/>
            <a:ext cx="4364100" cy="0"/>
          </a:xfrm>
          <a:prstGeom prst="straightConnector1">
            <a:avLst/>
          </a:prstGeom>
          <a:noFill/>
          <a:ln cap="flat" cmpd="sng" w="76200">
            <a:solidFill>
              <a:srgbClr val="EA4335"/>
            </a:solidFill>
            <a:prstDash val="solid"/>
            <a:round/>
            <a:headEnd len="med" w="med" type="none"/>
            <a:tailEnd len="med" w="med" type="none"/>
          </a:ln>
        </p:spPr>
      </p:cxnSp>
      <p:sp>
        <p:nvSpPr>
          <p:cNvPr id="464" name="Google Shape;464;p48"/>
          <p:cNvSpPr txBox="1"/>
          <p:nvPr/>
        </p:nvSpPr>
        <p:spPr>
          <a:xfrm>
            <a:off x="12449750" y="2920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sp>
        <p:nvSpPr>
          <p:cNvPr id="465" name="Google Shape;465;p48"/>
          <p:cNvSpPr txBox="1"/>
          <p:nvPr/>
        </p:nvSpPr>
        <p:spPr>
          <a:xfrm>
            <a:off x="2403650" y="914400"/>
            <a:ext cx="81321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Planning and configuring compute </a:t>
            </a:r>
            <a:r>
              <a:rPr lang="en" sz="4800">
                <a:solidFill>
                  <a:srgbClr val="202124"/>
                </a:solidFill>
                <a:latin typeface="Google Sans Medium"/>
                <a:ea typeface="Google Sans Medium"/>
                <a:cs typeface="Google Sans Medium"/>
                <a:sym typeface="Google Sans Medium"/>
              </a:rPr>
              <a:t>resources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466" name="Google Shape;466;p4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467" name="Google Shape;467;p4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txBox="1"/>
          <p:nvPr/>
        </p:nvSpPr>
        <p:spPr>
          <a:xfrm>
            <a:off x="1058476"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469" name="Google Shape;469;p48"/>
          <p:cNvSpPr txBox="1"/>
          <p:nvPr/>
        </p:nvSpPr>
        <p:spPr>
          <a:xfrm>
            <a:off x="6455650" y="3864825"/>
            <a:ext cx="4934100" cy="21345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1">
                  <a:extLst>
                    <a:ext uri="{A12FA001-AC4F-418D-AE19-62706E023703}">
                      <ahyp:hlinkClr val="tx"/>
                    </a:ext>
                  </a:extLst>
                </a:hlinkClick>
              </a:rPr>
              <a:t>Getting Started with Google Kubernetes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Introduction to Containers and Kubernetes</a:t>
            </a:r>
            <a:endParaRPr sz="2200">
              <a:solidFill>
                <a:srgbClr val="3C4043"/>
              </a:solidFill>
              <a:latin typeface="Google Sans Text"/>
              <a:ea typeface="Google Sans Text"/>
              <a:cs typeface="Google Sans Text"/>
              <a:sym typeface="Google Sans Text"/>
            </a:endParaRPr>
          </a:p>
          <a:p>
            <a:pPr indent="0" lvl="0" marL="457200" rtl="0" algn="l">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grpSp>
        <p:nvGrpSpPr>
          <p:cNvPr id="470" name="Google Shape;470;p48"/>
          <p:cNvGrpSpPr/>
          <p:nvPr/>
        </p:nvGrpSpPr>
        <p:grpSpPr>
          <a:xfrm>
            <a:off x="13240833" y="3828425"/>
            <a:ext cx="2803507" cy="2002986"/>
            <a:chOff x="7450263" y="6447925"/>
            <a:chExt cx="3745500" cy="2676000"/>
          </a:xfrm>
        </p:grpSpPr>
        <p:sp>
          <p:nvSpPr>
            <p:cNvPr id="471" name="Google Shape;471;p48"/>
            <p:cNvSpPr/>
            <p:nvPr/>
          </p:nvSpPr>
          <p:spPr>
            <a:xfrm>
              <a:off x="7450263" y="6447925"/>
              <a:ext cx="3745500" cy="26760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48"/>
            <p:cNvPicPr preferRelativeResize="0"/>
            <p:nvPr/>
          </p:nvPicPr>
          <p:blipFill>
            <a:blip r:embed="rId12">
              <a:alphaModFix/>
            </a:blip>
            <a:stretch>
              <a:fillRect/>
            </a:stretch>
          </p:blipFill>
          <p:spPr>
            <a:xfrm>
              <a:off x="9114625" y="6611751"/>
              <a:ext cx="416774" cy="416301"/>
            </a:xfrm>
            <a:prstGeom prst="rect">
              <a:avLst/>
            </a:prstGeom>
            <a:noFill/>
            <a:ln>
              <a:noFill/>
            </a:ln>
          </p:spPr>
        </p:pic>
        <p:sp>
          <p:nvSpPr>
            <p:cNvPr id="473" name="Google Shape;473;p48"/>
            <p:cNvSpPr txBox="1"/>
            <p:nvPr/>
          </p:nvSpPr>
          <p:spPr>
            <a:xfrm>
              <a:off x="8468163" y="7010413"/>
              <a:ext cx="1709700" cy="51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5F6368"/>
                  </a:solidFill>
                  <a:latin typeface="Google Sans Text"/>
                  <a:ea typeface="Google Sans Text"/>
                  <a:cs typeface="Google Sans Text"/>
                  <a:sym typeface="Google Sans Text"/>
                </a:rPr>
                <a:t>Google </a:t>
              </a:r>
              <a:r>
                <a:rPr lang="en" sz="1300">
                  <a:solidFill>
                    <a:srgbClr val="5F6368"/>
                  </a:solidFill>
                  <a:latin typeface="Google Sans"/>
                  <a:ea typeface="Google Sans"/>
                  <a:cs typeface="Google Sans"/>
                  <a:sym typeface="Google Sans"/>
                </a:rPr>
                <a:t>Cloud</a:t>
              </a:r>
              <a:endParaRPr sz="1300">
                <a:solidFill>
                  <a:srgbClr val="5F6368"/>
                </a:solidFill>
                <a:latin typeface="Google Sans"/>
                <a:ea typeface="Google Sans"/>
                <a:cs typeface="Google Sans"/>
                <a:sym typeface="Google Sans"/>
              </a:endParaRPr>
            </a:p>
          </p:txBody>
        </p:sp>
        <p:sp>
          <p:nvSpPr>
            <p:cNvPr id="474" name="Google Shape;474;p48"/>
            <p:cNvSpPr txBox="1"/>
            <p:nvPr/>
          </p:nvSpPr>
          <p:spPr>
            <a:xfrm>
              <a:off x="7630488" y="7402600"/>
              <a:ext cx="3370500" cy="1172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500" u="sng">
                  <a:solidFill>
                    <a:srgbClr val="1A73E8"/>
                  </a:solidFill>
                  <a:latin typeface="Google Sans Text Medium"/>
                  <a:ea typeface="Google Sans Text Medium"/>
                  <a:cs typeface="Google Sans Text Medium"/>
                  <a:sym typeface="Google Sans Text Medium"/>
                  <a:hlinkClick r:id="rId13">
                    <a:extLst>
                      <a:ext uri="{A12FA001-AC4F-418D-AE19-62706E023703}">
                        <ahyp:hlinkClr val="tx"/>
                      </a:ext>
                    </a:extLst>
                  </a:hlinkClick>
                </a:rPr>
                <a:t>Set Up and Configure a Cloud Environment in Google Cloud</a:t>
              </a:r>
              <a:endParaRPr sz="1500">
                <a:solidFill>
                  <a:srgbClr val="5F6368"/>
                </a:solidFill>
                <a:latin typeface="Google Sans Text Medium"/>
                <a:ea typeface="Google Sans Text Medium"/>
                <a:cs typeface="Google Sans Text Medium"/>
                <a:sym typeface="Google Sans Text Medium"/>
              </a:endParaRPr>
            </a:p>
          </p:txBody>
        </p:sp>
        <p:cxnSp>
          <p:nvCxnSpPr>
            <p:cNvPr id="475" name="Google Shape;475;p48"/>
            <p:cNvCxnSpPr/>
            <p:nvPr/>
          </p:nvCxnSpPr>
          <p:spPr>
            <a:xfrm>
              <a:off x="8863413" y="8753475"/>
              <a:ext cx="919200" cy="0"/>
            </a:xfrm>
            <a:prstGeom prst="straightConnector1">
              <a:avLst/>
            </a:prstGeom>
            <a:noFill/>
            <a:ln cap="flat" cmpd="sng" w="28575">
              <a:solidFill>
                <a:srgbClr val="FBBC05"/>
              </a:solidFill>
              <a:prstDash val="solid"/>
              <a:round/>
              <a:headEnd len="med" w="med" type="none"/>
              <a:tailEnd len="med" w="med"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000">
              <a:solidFill>
                <a:srgbClr val="202124"/>
              </a:solidFill>
              <a:latin typeface="Google Sans Medium"/>
              <a:ea typeface="Google Sans Medium"/>
              <a:cs typeface="Google Sans Medium"/>
              <a:sym typeface="Google Sans Medium"/>
            </a:endParaRPr>
          </a:p>
        </p:txBody>
      </p:sp>
      <p:pic>
        <p:nvPicPr>
          <p:cNvPr id="481" name="Google Shape;481;p4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482" name="Google Shape;482;p49"/>
          <p:cNvSpPr/>
          <p:nvPr/>
        </p:nvSpPr>
        <p:spPr>
          <a:xfrm rot="5400000">
            <a:off x="3452550" y="3348250"/>
            <a:ext cx="828000" cy="77325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txBox="1"/>
          <p:nvPr/>
        </p:nvSpPr>
        <p:spPr>
          <a:xfrm>
            <a:off x="9220250" y="4420750"/>
            <a:ext cx="81534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BigQuery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SQL</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Spanner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Firestore</a:t>
            </a:r>
            <a:endParaRPr sz="2400">
              <a:solidFill>
                <a:srgbClr val="3C4043"/>
              </a:solidFill>
              <a:latin typeface="Google Sans Text"/>
              <a:ea typeface="Google Sans Text"/>
              <a:cs typeface="Google Sans Text"/>
              <a:sym typeface="Google Sans Text"/>
            </a:endParaRPr>
          </a:p>
        </p:txBody>
      </p:sp>
      <p:sp>
        <p:nvSpPr>
          <p:cNvPr id="484" name="Google Shape;484;p49"/>
          <p:cNvSpPr txBox="1"/>
          <p:nvPr/>
        </p:nvSpPr>
        <p:spPr>
          <a:xfrm>
            <a:off x="914350" y="4420750"/>
            <a:ext cx="6930600" cy="1362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needs to analyze whether they met quarterly sales projections. Analysts assigned to run this query are familiar with SQL.</a:t>
            </a:r>
            <a:endParaRPr sz="2400">
              <a:solidFill>
                <a:srgbClr val="3C4043"/>
              </a:solidFill>
              <a:latin typeface="Google Sans Text"/>
              <a:ea typeface="Google Sans Text"/>
              <a:cs typeface="Google Sans Text"/>
              <a:sym typeface="Google Sans Text"/>
            </a:endParaRPr>
          </a:p>
        </p:txBody>
      </p:sp>
      <p:sp>
        <p:nvSpPr>
          <p:cNvPr id="485" name="Google Shape;485;p49"/>
          <p:cNvSpPr txBox="1"/>
          <p:nvPr/>
        </p:nvSpPr>
        <p:spPr>
          <a:xfrm>
            <a:off x="914350" y="6835600"/>
            <a:ext cx="60888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data solution should they implement?</a:t>
            </a:r>
            <a:endParaRPr sz="2400">
              <a:solidFill>
                <a:srgbClr val="FFFFFF"/>
              </a:solidFill>
              <a:latin typeface="Google Sans Text"/>
              <a:ea typeface="Google Sans Text"/>
              <a:cs typeface="Google Sans Text"/>
              <a:sym typeface="Google Sans Text"/>
            </a:endParaRPr>
          </a:p>
        </p:txBody>
      </p:sp>
      <p:sp>
        <p:nvSpPr>
          <p:cNvPr id="486" name="Google Shape;486;p4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488" name="Google Shape;488;p49"/>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000">
              <a:solidFill>
                <a:srgbClr val="202124"/>
              </a:solidFill>
              <a:latin typeface="Google Sans Medium"/>
              <a:ea typeface="Google Sans Medium"/>
              <a:cs typeface="Google Sans Medium"/>
              <a:sym typeface="Google Sans Medium"/>
            </a:endParaRPr>
          </a:p>
        </p:txBody>
      </p:sp>
      <p:pic>
        <p:nvPicPr>
          <p:cNvPr id="494" name="Google Shape;494;p5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495" name="Google Shape;495;p50"/>
          <p:cNvSpPr/>
          <p:nvPr/>
        </p:nvSpPr>
        <p:spPr>
          <a:xfrm rot="5400000">
            <a:off x="2754800" y="4046050"/>
            <a:ext cx="1058700" cy="65676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txBox="1"/>
          <p:nvPr/>
        </p:nvSpPr>
        <p:spPr>
          <a:xfrm>
            <a:off x="914350" y="4420750"/>
            <a:ext cx="5878200" cy="1785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Superstore’s supply chain application frequently analyzes large amounts of data to inform business processes and operational dashboards.</a:t>
            </a:r>
            <a:endParaRPr sz="2400">
              <a:solidFill>
                <a:srgbClr val="3C4043"/>
              </a:solidFill>
              <a:latin typeface="Google Sans Text"/>
              <a:ea typeface="Google Sans Text"/>
              <a:cs typeface="Google Sans Text"/>
              <a:sym typeface="Google Sans Text"/>
            </a:endParaRPr>
          </a:p>
        </p:txBody>
      </p:sp>
      <p:sp>
        <p:nvSpPr>
          <p:cNvPr id="497" name="Google Shape;497;p50"/>
          <p:cNvSpPr txBox="1"/>
          <p:nvPr/>
        </p:nvSpPr>
        <p:spPr>
          <a:xfrm>
            <a:off x="914350" y="6911800"/>
            <a:ext cx="53766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What storage class would make </a:t>
            </a:r>
            <a:endParaRPr sz="24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sense for this use case?</a:t>
            </a:r>
            <a:endParaRPr sz="2400">
              <a:solidFill>
                <a:schemeClr val="dk1"/>
              </a:solidFill>
              <a:latin typeface="Google Sans Text"/>
              <a:ea typeface="Google Sans Text"/>
              <a:cs typeface="Google Sans Text"/>
              <a:sym typeface="Google Sans Text"/>
            </a:endParaRPr>
          </a:p>
        </p:txBody>
      </p:sp>
      <p:sp>
        <p:nvSpPr>
          <p:cNvPr id="498" name="Google Shape;498;p5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500" name="Google Shape;500;p50"/>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501" name="Google Shape;501;p50"/>
          <p:cNvSpPr txBox="1"/>
          <p:nvPr/>
        </p:nvSpPr>
        <p:spPr>
          <a:xfrm>
            <a:off x="9220250" y="4420750"/>
            <a:ext cx="81534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Archive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Coldline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Nearline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Standard</a:t>
            </a:r>
            <a:endParaRPr sz="2400">
              <a:solidFill>
                <a:srgbClr val="3C4043"/>
              </a:solidFill>
              <a:latin typeface="Google Sans Text"/>
              <a:ea typeface="Google Sans Text"/>
              <a:cs typeface="Google Sans Text"/>
              <a:sym typeface="Google Sans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1"/>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000">
              <a:solidFill>
                <a:srgbClr val="202124"/>
              </a:solidFill>
              <a:latin typeface="Google Sans Medium"/>
              <a:ea typeface="Google Sans Medium"/>
              <a:cs typeface="Google Sans Medium"/>
              <a:sym typeface="Google Sans Medium"/>
            </a:endParaRPr>
          </a:p>
        </p:txBody>
      </p:sp>
      <p:pic>
        <p:nvPicPr>
          <p:cNvPr id="507" name="Google Shape;507;p5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508" name="Google Shape;508;p51"/>
          <p:cNvSpPr/>
          <p:nvPr/>
        </p:nvSpPr>
        <p:spPr>
          <a:xfrm rot="5400000">
            <a:off x="3452550" y="2738650"/>
            <a:ext cx="828000" cy="77325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txBox="1"/>
          <p:nvPr/>
        </p:nvSpPr>
        <p:spPr>
          <a:xfrm>
            <a:off x="9220250" y="4420750"/>
            <a:ext cx="8153400" cy="2803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BigQuery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Storage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Firestore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SQL</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Bigtable</a:t>
            </a:r>
            <a:endParaRPr sz="2400">
              <a:solidFill>
                <a:srgbClr val="3C4043"/>
              </a:solidFill>
              <a:latin typeface="Google Sans Text"/>
              <a:ea typeface="Google Sans Text"/>
              <a:cs typeface="Google Sans Text"/>
              <a:sym typeface="Google Sans Text"/>
            </a:endParaRPr>
          </a:p>
        </p:txBody>
      </p:sp>
      <p:sp>
        <p:nvSpPr>
          <p:cNvPr id="510" name="Google Shape;510;p51"/>
          <p:cNvSpPr txBox="1"/>
          <p:nvPr/>
        </p:nvSpPr>
        <p:spPr>
          <a:xfrm>
            <a:off x="914350" y="4420750"/>
            <a:ext cx="6930600" cy="1362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has a need to populate visual dashboards with historical time-based data. This is an analytical use-case. </a:t>
            </a:r>
            <a:endParaRPr sz="2400">
              <a:solidFill>
                <a:srgbClr val="3C4043"/>
              </a:solidFill>
              <a:latin typeface="Google Sans Text"/>
              <a:ea typeface="Google Sans Text"/>
              <a:cs typeface="Google Sans Text"/>
              <a:sym typeface="Google Sans Text"/>
            </a:endParaRPr>
          </a:p>
        </p:txBody>
      </p:sp>
      <p:sp>
        <p:nvSpPr>
          <p:cNvPr id="511" name="Google Shape;511;p51"/>
          <p:cNvSpPr txBox="1"/>
          <p:nvPr/>
        </p:nvSpPr>
        <p:spPr>
          <a:xfrm>
            <a:off x="914350" y="6226000"/>
            <a:ext cx="67623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two storage solutions could they use? </a:t>
            </a:r>
            <a:endParaRPr sz="2400">
              <a:solidFill>
                <a:srgbClr val="FFFFFF"/>
              </a:solidFill>
              <a:latin typeface="Google Sans Text"/>
              <a:ea typeface="Google Sans Text"/>
              <a:cs typeface="Google Sans Text"/>
              <a:sym typeface="Google Sans Text"/>
            </a:endParaRPr>
          </a:p>
        </p:txBody>
      </p:sp>
      <p:sp>
        <p:nvSpPr>
          <p:cNvPr id="512" name="Google Shape;512;p5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514" name="Google Shape;514;p51"/>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2"/>
          <p:cNvSpPr/>
          <p:nvPr/>
        </p:nvSpPr>
        <p:spPr>
          <a:xfrm>
            <a:off x="958275" y="5428100"/>
            <a:ext cx="53328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p:nvPr/>
        </p:nvSpPr>
        <p:spPr>
          <a:xfrm>
            <a:off x="958275" y="7593475"/>
            <a:ext cx="5332800" cy="183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2"/>
          <p:cNvSpPr/>
          <p:nvPr/>
        </p:nvSpPr>
        <p:spPr>
          <a:xfrm>
            <a:off x="11996950" y="-125"/>
            <a:ext cx="6291300" cy="102870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522" name="Google Shape;522;p52"/>
          <p:cNvSpPr txBox="1"/>
          <p:nvPr/>
        </p:nvSpPr>
        <p:spPr>
          <a:xfrm>
            <a:off x="12729650" y="3897750"/>
            <a:ext cx="4693800" cy="41304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Cloud Storage Options</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Storage classes</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Data lifecycle | Cloud Architecture Center</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t/>
            </a:r>
            <a:endParaRPr sz="2200">
              <a:solidFill>
                <a:srgbClr val="202124"/>
              </a:solidFill>
              <a:latin typeface="Google Sans Text"/>
              <a:ea typeface="Google Sans Text"/>
              <a:cs typeface="Google Sans Text"/>
              <a:sym typeface="Google Sans Text"/>
            </a:endParaRPr>
          </a:p>
        </p:txBody>
      </p:sp>
      <p:cxnSp>
        <p:nvCxnSpPr>
          <p:cNvPr id="523" name="Google Shape;523;p52"/>
          <p:cNvCxnSpPr/>
          <p:nvPr/>
        </p:nvCxnSpPr>
        <p:spPr>
          <a:xfrm>
            <a:off x="6839852" y="3691350"/>
            <a:ext cx="4364100" cy="0"/>
          </a:xfrm>
          <a:prstGeom prst="straightConnector1">
            <a:avLst/>
          </a:prstGeom>
          <a:noFill/>
          <a:ln cap="flat" cmpd="sng" w="76200">
            <a:solidFill>
              <a:srgbClr val="EA4335"/>
            </a:solidFill>
            <a:prstDash val="solid"/>
            <a:round/>
            <a:headEnd len="med" w="med" type="none"/>
            <a:tailEnd len="med" w="med" type="none"/>
          </a:ln>
        </p:spPr>
      </p:cxnSp>
      <p:sp>
        <p:nvSpPr>
          <p:cNvPr id="524" name="Google Shape;524;p52"/>
          <p:cNvSpPr txBox="1"/>
          <p:nvPr/>
        </p:nvSpPr>
        <p:spPr>
          <a:xfrm>
            <a:off x="6856350" y="3072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sp>
        <p:nvSpPr>
          <p:cNvPr id="525" name="Google Shape;525;p52"/>
          <p:cNvSpPr txBox="1"/>
          <p:nvPr/>
        </p:nvSpPr>
        <p:spPr>
          <a:xfrm>
            <a:off x="12729650" y="30725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526" name="Google Shape;526;p52"/>
          <p:cNvSpPr txBox="1"/>
          <p:nvPr/>
        </p:nvSpPr>
        <p:spPr>
          <a:xfrm>
            <a:off x="914350" y="30725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sp>
        <p:nvSpPr>
          <p:cNvPr id="527" name="Google Shape;527;p52"/>
          <p:cNvSpPr txBox="1"/>
          <p:nvPr/>
        </p:nvSpPr>
        <p:spPr>
          <a:xfrm>
            <a:off x="1186725" y="5538113"/>
            <a:ext cx="4593000" cy="1667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M5 Storage and </a:t>
            </a:r>
            <a:r>
              <a:rPr lang="en" sz="2200">
                <a:solidFill>
                  <a:srgbClr val="3C4043"/>
                </a:solidFill>
                <a:latin typeface="Google Sans Text"/>
                <a:ea typeface="Google Sans Text"/>
                <a:cs typeface="Google Sans Text"/>
                <a:sym typeface="Google Sans Text"/>
              </a:rPr>
              <a:t>Database</a:t>
            </a:r>
            <a:r>
              <a:rPr lang="en" sz="2200">
                <a:solidFill>
                  <a:srgbClr val="3C4043"/>
                </a:solidFill>
                <a:latin typeface="Google Sans Text"/>
                <a:ea typeface="Google Sans Text"/>
                <a:cs typeface="Google Sans Text"/>
                <a:sym typeface="Google Sans Text"/>
              </a:rPr>
              <a:t> Services</a:t>
            </a:r>
            <a:endParaRPr sz="2200">
              <a:solidFill>
                <a:srgbClr val="202124"/>
              </a:solidFill>
              <a:latin typeface="Google Sans Text"/>
              <a:ea typeface="Google Sans Text"/>
              <a:cs typeface="Google Sans Text"/>
              <a:sym typeface="Google Sans Text"/>
            </a:endParaRPr>
          </a:p>
        </p:txBody>
      </p:sp>
      <p:cxnSp>
        <p:nvCxnSpPr>
          <p:cNvPr id="528" name="Google Shape;528;p52"/>
          <p:cNvCxnSpPr/>
          <p:nvPr/>
        </p:nvCxnSpPr>
        <p:spPr>
          <a:xfrm>
            <a:off x="1002690" y="3691350"/>
            <a:ext cx="5288400" cy="0"/>
          </a:xfrm>
          <a:prstGeom prst="straightConnector1">
            <a:avLst/>
          </a:prstGeom>
          <a:noFill/>
          <a:ln cap="flat" cmpd="sng" w="76200">
            <a:solidFill>
              <a:srgbClr val="4285F4"/>
            </a:solidFill>
            <a:prstDash val="solid"/>
            <a:round/>
            <a:headEnd len="med" w="med" type="none"/>
            <a:tailEnd len="med" w="med" type="none"/>
          </a:ln>
        </p:spPr>
      </p:cxnSp>
      <p:sp>
        <p:nvSpPr>
          <p:cNvPr id="529" name="Google Shape;529;p52"/>
          <p:cNvSpPr txBox="1"/>
          <p:nvPr/>
        </p:nvSpPr>
        <p:spPr>
          <a:xfrm>
            <a:off x="1186725" y="7759851"/>
            <a:ext cx="4602600" cy="1667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Essential Google Cloud 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Storage and 			Database Services</a:t>
            </a:r>
            <a:endParaRPr sz="2200">
              <a:solidFill>
                <a:srgbClr val="202124"/>
              </a:solidFill>
              <a:latin typeface="Google Sans Text"/>
              <a:ea typeface="Google Sans Text"/>
              <a:cs typeface="Google Sans Text"/>
              <a:sym typeface="Google Sans Text"/>
            </a:endParaRPr>
          </a:p>
        </p:txBody>
      </p:sp>
      <p:grpSp>
        <p:nvGrpSpPr>
          <p:cNvPr id="530" name="Google Shape;530;p52"/>
          <p:cNvGrpSpPr/>
          <p:nvPr/>
        </p:nvGrpSpPr>
        <p:grpSpPr>
          <a:xfrm>
            <a:off x="5372827" y="7769490"/>
            <a:ext cx="675600" cy="675600"/>
            <a:chOff x="958127" y="6085527"/>
            <a:chExt cx="675600" cy="675600"/>
          </a:xfrm>
        </p:grpSpPr>
        <p:sp>
          <p:nvSpPr>
            <p:cNvPr id="531" name="Google Shape;531;p52"/>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52"/>
            <p:cNvPicPr preferRelativeResize="0"/>
            <p:nvPr/>
          </p:nvPicPr>
          <p:blipFill>
            <a:blip r:embed="rId8">
              <a:alphaModFix/>
            </a:blip>
            <a:stretch>
              <a:fillRect/>
            </a:stretch>
          </p:blipFill>
          <p:spPr>
            <a:xfrm>
              <a:off x="1089993" y="6245277"/>
              <a:ext cx="409470" cy="363974"/>
            </a:xfrm>
            <a:prstGeom prst="rect">
              <a:avLst/>
            </a:prstGeom>
            <a:noFill/>
            <a:ln>
              <a:noFill/>
            </a:ln>
          </p:spPr>
        </p:pic>
      </p:grpSp>
      <p:sp>
        <p:nvSpPr>
          <p:cNvPr id="533" name="Google Shape;533;p52"/>
          <p:cNvSpPr txBox="1"/>
          <p:nvPr/>
        </p:nvSpPr>
        <p:spPr>
          <a:xfrm>
            <a:off x="1186725" y="4042875"/>
            <a:ext cx="5332800" cy="13290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Storage in the Cloud</a:t>
            </a:r>
            <a:endParaRPr sz="2200">
              <a:solidFill>
                <a:srgbClr val="202124"/>
              </a:solidFill>
              <a:latin typeface="Google Sans Text"/>
              <a:ea typeface="Google Sans Text"/>
              <a:cs typeface="Google Sans Text"/>
              <a:sym typeface="Google Sans Text"/>
            </a:endParaRPr>
          </a:p>
        </p:txBody>
      </p:sp>
      <p:grpSp>
        <p:nvGrpSpPr>
          <p:cNvPr id="534" name="Google Shape;534;p52"/>
          <p:cNvGrpSpPr/>
          <p:nvPr/>
        </p:nvGrpSpPr>
        <p:grpSpPr>
          <a:xfrm>
            <a:off x="5386902" y="5647790"/>
            <a:ext cx="675600" cy="675600"/>
            <a:chOff x="985077" y="3912152"/>
            <a:chExt cx="675600" cy="675600"/>
          </a:xfrm>
        </p:grpSpPr>
        <p:sp>
          <p:nvSpPr>
            <p:cNvPr id="535" name="Google Shape;535;p52"/>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52"/>
            <p:cNvPicPr preferRelativeResize="0"/>
            <p:nvPr/>
          </p:nvPicPr>
          <p:blipFill>
            <a:blip r:embed="rId10">
              <a:alphaModFix/>
            </a:blip>
            <a:stretch>
              <a:fillRect/>
            </a:stretch>
          </p:blipFill>
          <p:spPr>
            <a:xfrm>
              <a:off x="1092995" y="4060423"/>
              <a:ext cx="454974" cy="363974"/>
            </a:xfrm>
            <a:prstGeom prst="rect">
              <a:avLst/>
            </a:prstGeom>
            <a:noFill/>
            <a:ln>
              <a:noFill/>
            </a:ln>
          </p:spPr>
        </p:pic>
      </p:grpSp>
      <p:sp>
        <p:nvSpPr>
          <p:cNvPr id="537" name="Google Shape;537;p52"/>
          <p:cNvSpPr txBox="1"/>
          <p:nvPr/>
        </p:nvSpPr>
        <p:spPr>
          <a:xfrm>
            <a:off x="3416925" y="694750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
        <p:nvSpPr>
          <p:cNvPr id="538" name="Google Shape;538;p52"/>
          <p:cNvSpPr txBox="1"/>
          <p:nvPr/>
        </p:nvSpPr>
        <p:spPr>
          <a:xfrm>
            <a:off x="2403650" y="914400"/>
            <a:ext cx="81321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Planning and configuring data storage options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539" name="Google Shape;539;p5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540" name="Google Shape;540;p5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txBox="1"/>
          <p:nvPr/>
        </p:nvSpPr>
        <p:spPr>
          <a:xfrm>
            <a:off x="1085476"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grpSp>
        <p:nvGrpSpPr>
          <p:cNvPr id="542" name="Google Shape;542;p52"/>
          <p:cNvGrpSpPr/>
          <p:nvPr/>
        </p:nvGrpSpPr>
        <p:grpSpPr>
          <a:xfrm>
            <a:off x="7165650" y="4050150"/>
            <a:ext cx="3745500" cy="2273100"/>
            <a:chOff x="7450263" y="6447925"/>
            <a:chExt cx="3745500" cy="2273100"/>
          </a:xfrm>
        </p:grpSpPr>
        <p:sp>
          <p:nvSpPr>
            <p:cNvPr id="543" name="Google Shape;543;p52"/>
            <p:cNvSpPr/>
            <p:nvPr/>
          </p:nvSpPr>
          <p:spPr>
            <a:xfrm>
              <a:off x="7450263" y="6447925"/>
              <a:ext cx="3745500" cy="22731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52"/>
            <p:cNvPicPr preferRelativeResize="0"/>
            <p:nvPr/>
          </p:nvPicPr>
          <p:blipFill>
            <a:blip r:embed="rId11">
              <a:alphaModFix/>
            </a:blip>
            <a:stretch>
              <a:fillRect/>
            </a:stretch>
          </p:blipFill>
          <p:spPr>
            <a:xfrm>
              <a:off x="9114625" y="6611751"/>
              <a:ext cx="416774" cy="416301"/>
            </a:xfrm>
            <a:prstGeom prst="rect">
              <a:avLst/>
            </a:prstGeom>
            <a:noFill/>
            <a:ln>
              <a:noFill/>
            </a:ln>
          </p:spPr>
        </p:pic>
        <p:sp>
          <p:nvSpPr>
            <p:cNvPr id="545" name="Google Shape;545;p52"/>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546" name="Google Shape;546;p52"/>
            <p:cNvSpPr txBox="1"/>
            <p:nvPr/>
          </p:nvSpPr>
          <p:spPr>
            <a:xfrm>
              <a:off x="7630488" y="7326400"/>
              <a:ext cx="3370500" cy="969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700" u="sng">
                  <a:solidFill>
                    <a:srgbClr val="1A73E8"/>
                  </a:solidFill>
                  <a:latin typeface="Google Sans Text Medium"/>
                  <a:ea typeface="Google Sans Text Medium"/>
                  <a:cs typeface="Google Sans Text Medium"/>
                  <a:sym typeface="Google Sans Text Medium"/>
                  <a:hlinkClick r:id="rId12">
                    <a:extLst>
                      <a:ext uri="{A12FA001-AC4F-418D-AE19-62706E023703}">
                        <ahyp:hlinkClr val="tx"/>
                      </a:ext>
                    </a:extLst>
                  </a:hlinkClick>
                </a:rPr>
                <a:t>Perform Foundational Infrastructure Tasks in </a:t>
              </a:r>
              <a:endParaRPr sz="900"/>
            </a:p>
            <a:p>
              <a:pPr indent="0" lvl="0" marL="0" rtl="0" algn="ctr">
                <a:spcBef>
                  <a:spcPts val="0"/>
                </a:spcBef>
                <a:spcAft>
                  <a:spcPts val="0"/>
                </a:spcAft>
                <a:buNone/>
              </a:pPr>
              <a:r>
                <a:rPr lang="en" sz="1700" u="sng">
                  <a:solidFill>
                    <a:srgbClr val="1A73E8"/>
                  </a:solidFill>
                  <a:latin typeface="Google Sans Text Medium"/>
                  <a:ea typeface="Google Sans Text Medium"/>
                  <a:cs typeface="Google Sans Text Medium"/>
                  <a:sym typeface="Google Sans Text Medium"/>
                  <a:hlinkClick r:id="rId13">
                    <a:extLst>
                      <a:ext uri="{A12FA001-AC4F-418D-AE19-62706E023703}">
                        <ahyp:hlinkClr val="tx"/>
                      </a:ext>
                    </a:extLst>
                  </a:hlinkClick>
                </a:rPr>
                <a:t> Google Cloud</a:t>
              </a:r>
              <a:endParaRPr sz="1500">
                <a:solidFill>
                  <a:srgbClr val="5F6368"/>
                </a:solidFill>
                <a:latin typeface="Google Sans Text Medium"/>
                <a:ea typeface="Google Sans Text Medium"/>
                <a:cs typeface="Google Sans Text Medium"/>
                <a:sym typeface="Google Sans Text Medium"/>
              </a:endParaRPr>
            </a:p>
          </p:txBody>
        </p:sp>
        <p:cxnSp>
          <p:nvCxnSpPr>
            <p:cNvPr id="547" name="Google Shape;547;p52"/>
            <p:cNvCxnSpPr/>
            <p:nvPr/>
          </p:nvCxnSpPr>
          <p:spPr>
            <a:xfrm>
              <a:off x="8863413" y="8372475"/>
              <a:ext cx="919200" cy="0"/>
            </a:xfrm>
            <a:prstGeom prst="straightConnector1">
              <a:avLst/>
            </a:prstGeom>
            <a:noFill/>
            <a:ln cap="flat" cmpd="sng" w="28575">
              <a:solidFill>
                <a:srgbClr val="FBBC05"/>
              </a:solidFill>
              <a:prstDash val="solid"/>
              <a:round/>
              <a:headEnd len="med" w="med" type="none"/>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3"/>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000">
              <a:solidFill>
                <a:srgbClr val="202124"/>
              </a:solidFill>
              <a:latin typeface="Google Sans Medium"/>
              <a:ea typeface="Google Sans Medium"/>
              <a:cs typeface="Google Sans Medium"/>
              <a:sym typeface="Google Sans Medium"/>
            </a:endParaRPr>
          </a:p>
        </p:txBody>
      </p:sp>
      <p:pic>
        <p:nvPicPr>
          <p:cNvPr id="553" name="Google Shape;553;p5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554" name="Google Shape;554;p53"/>
          <p:cNvSpPr/>
          <p:nvPr/>
        </p:nvSpPr>
        <p:spPr>
          <a:xfrm rot="5400000">
            <a:off x="2708775" y="5082700"/>
            <a:ext cx="828000" cy="62448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txBox="1"/>
          <p:nvPr/>
        </p:nvSpPr>
        <p:spPr>
          <a:xfrm>
            <a:off x="7172450" y="3072500"/>
            <a:ext cx="10201200" cy="6164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premium tier pass-through									 external https load balancer connected 									to the web tier as the frontend and a 								regional internal load balancer between the web tier and backend.</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proxied external TCP/UDP network load balancer connected to the web tier as the frontend and a premium network tier ssl load balancer between the web tier and the backend.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Configure a standard tier proxied external https load balancer connected to the web tier as a frontend and a regional internal load balancer between the web tier and the backend.</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Configure a proxied SSL load balancer connected to the web tier as the frontend and a standard tier internal TCP/UDP load balancer between the web tier and the backend. </a:t>
            </a:r>
            <a:endParaRPr sz="2400">
              <a:solidFill>
                <a:srgbClr val="3C4043"/>
              </a:solidFill>
              <a:latin typeface="Google Sans Text"/>
              <a:ea typeface="Google Sans Text"/>
              <a:cs typeface="Google Sans Text"/>
              <a:sym typeface="Google Sans Text"/>
            </a:endParaRPr>
          </a:p>
        </p:txBody>
      </p:sp>
      <p:sp>
        <p:nvSpPr>
          <p:cNvPr id="556" name="Google Shape;556;p53"/>
          <p:cNvSpPr txBox="1"/>
          <p:nvPr/>
        </p:nvSpPr>
        <p:spPr>
          <a:xfrm>
            <a:off x="914350" y="3072500"/>
            <a:ext cx="5376600" cy="4325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is piloting an update to its ecommerce app for the flagship store in Minneapolis, Minnesota. The app is implemented as a three-tier web service with traffic originating from the local area and resources dedicated for it in us-central1. You need to configure a secure, low-cost network load-balancing architecture for it. </a:t>
            </a:r>
            <a:endParaRPr sz="2400">
              <a:solidFill>
                <a:srgbClr val="3C4043"/>
              </a:solidFill>
              <a:latin typeface="Google Sans Text"/>
              <a:ea typeface="Google Sans Text"/>
              <a:cs typeface="Google Sans Text"/>
              <a:sym typeface="Google Sans Text"/>
            </a:endParaRPr>
          </a:p>
        </p:txBody>
      </p:sp>
      <p:sp>
        <p:nvSpPr>
          <p:cNvPr id="557" name="Google Shape;557;p53"/>
          <p:cNvSpPr txBox="1"/>
          <p:nvPr/>
        </p:nvSpPr>
        <p:spPr>
          <a:xfrm>
            <a:off x="914350" y="7826200"/>
            <a:ext cx="44889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How do you proceed?</a:t>
            </a:r>
            <a:endParaRPr sz="2400">
              <a:solidFill>
                <a:srgbClr val="FFFFFF"/>
              </a:solidFill>
              <a:latin typeface="Google Sans Text"/>
              <a:ea typeface="Google Sans Text"/>
              <a:cs typeface="Google Sans Text"/>
              <a:sym typeface="Google Sans Text"/>
            </a:endParaRPr>
          </a:p>
        </p:txBody>
      </p:sp>
      <p:sp>
        <p:nvSpPr>
          <p:cNvPr id="558" name="Google Shape;558;p5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560" name="Google Shape;560;p53"/>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nvSpPr>
        <p:spPr>
          <a:xfrm>
            <a:off x="914400" y="3072500"/>
            <a:ext cx="8153700" cy="41388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Section 1: </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Setting up a cloud solution environment</a:t>
            </a:r>
            <a:endParaRPr sz="4800">
              <a:solidFill>
                <a:srgbClr val="202124"/>
              </a:solidFill>
              <a:latin typeface="Google Sans Medium"/>
              <a:ea typeface="Google Sans Medium"/>
              <a:cs typeface="Google Sans Medium"/>
              <a:sym typeface="Google Sans Medium"/>
            </a:endParaRPr>
          </a:p>
        </p:txBody>
      </p:sp>
      <p:sp>
        <p:nvSpPr>
          <p:cNvPr id="114" name="Google Shape;114;p27"/>
          <p:cNvSpPr/>
          <p:nvPr/>
        </p:nvSpPr>
        <p:spPr>
          <a:xfrm>
            <a:off x="10960350" y="6475950"/>
            <a:ext cx="2455800" cy="2455800"/>
          </a:xfrm>
          <a:prstGeom prst="rect">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7"/>
          <p:cNvSpPr/>
          <p:nvPr/>
        </p:nvSpPr>
        <p:spPr>
          <a:xfrm rot="2700000">
            <a:off x="11882272" y="4437889"/>
            <a:ext cx="4643411" cy="2321771"/>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16" name="Google Shape;116;p27"/>
          <p:cNvPicPr preferRelativeResize="0"/>
          <p:nvPr/>
        </p:nvPicPr>
        <p:blipFill rotWithShape="1">
          <a:blip r:embed="rId3">
            <a:alphaModFix/>
          </a:blip>
          <a:srcRect b="0" l="0" r="0" t="0"/>
          <a:stretch/>
        </p:blipFill>
        <p:spPr>
          <a:xfrm rot="2699998">
            <a:off x="12510997" y="519992"/>
            <a:ext cx="5324882" cy="53248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4"/>
          <p:cNvSpPr/>
          <p:nvPr/>
        </p:nvSpPr>
        <p:spPr>
          <a:xfrm rot="5400000">
            <a:off x="3140750" y="1238200"/>
            <a:ext cx="1058700" cy="73395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4"/>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000">
              <a:solidFill>
                <a:srgbClr val="202124"/>
              </a:solidFill>
              <a:latin typeface="Google Sans Medium"/>
              <a:ea typeface="Google Sans Medium"/>
              <a:cs typeface="Google Sans Medium"/>
              <a:sym typeface="Google Sans Medium"/>
            </a:endParaRPr>
          </a:p>
        </p:txBody>
      </p:sp>
      <p:pic>
        <p:nvPicPr>
          <p:cNvPr id="567" name="Google Shape;567;p5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568" name="Google Shape;568;p54"/>
          <p:cNvSpPr txBox="1"/>
          <p:nvPr/>
        </p:nvSpPr>
        <p:spPr>
          <a:xfrm>
            <a:off x="9220250" y="4350575"/>
            <a:ext cx="8153400" cy="488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Global http(s)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Global SSL Proxy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Global TCP Proxy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Regional Network</a:t>
            </a:r>
            <a:endParaRPr sz="2400">
              <a:solidFill>
                <a:srgbClr val="3C4043"/>
              </a:solidFill>
              <a:latin typeface="Google Sans Text"/>
              <a:ea typeface="Google Sans Text"/>
              <a:cs typeface="Google Sans Text"/>
              <a:sym typeface="Google Sans Text"/>
            </a:endParaRPr>
          </a:p>
        </p:txBody>
      </p:sp>
      <p:sp>
        <p:nvSpPr>
          <p:cNvPr id="569" name="Google Shape;569;p54"/>
          <p:cNvSpPr txBox="1"/>
          <p:nvPr/>
        </p:nvSpPr>
        <p:spPr>
          <a:xfrm>
            <a:off x="914350" y="4493950"/>
            <a:ext cx="6425400" cy="8280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Google Cloud load balancing option runs at Layer 7 of the TCP stack?</a:t>
            </a:r>
            <a:endParaRPr sz="2400">
              <a:solidFill>
                <a:srgbClr val="FFFFFF"/>
              </a:solidFill>
              <a:latin typeface="Google Sans Text"/>
              <a:ea typeface="Google Sans Text"/>
              <a:cs typeface="Google Sans Text"/>
              <a:sym typeface="Google Sans Text"/>
            </a:endParaRPr>
          </a:p>
        </p:txBody>
      </p:sp>
      <p:sp>
        <p:nvSpPr>
          <p:cNvPr id="570" name="Google Shape;570;p5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572" name="Google Shape;572;p54"/>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cxnSp>
        <p:nvCxnSpPr>
          <p:cNvPr id="577" name="Google Shape;577;p55"/>
          <p:cNvCxnSpPr/>
          <p:nvPr/>
        </p:nvCxnSpPr>
        <p:spPr>
          <a:xfrm>
            <a:off x="950800" y="3538950"/>
            <a:ext cx="10200300" cy="0"/>
          </a:xfrm>
          <a:prstGeom prst="straightConnector1">
            <a:avLst/>
          </a:prstGeom>
          <a:noFill/>
          <a:ln cap="flat" cmpd="sng" w="76200">
            <a:solidFill>
              <a:srgbClr val="4285F4"/>
            </a:solidFill>
            <a:prstDash val="solid"/>
            <a:round/>
            <a:headEnd len="med" w="med" type="none"/>
            <a:tailEnd len="med" w="med" type="none"/>
          </a:ln>
        </p:spPr>
      </p:cxnSp>
      <p:sp>
        <p:nvSpPr>
          <p:cNvPr id="578" name="Google Shape;578;p55"/>
          <p:cNvSpPr txBox="1"/>
          <p:nvPr/>
        </p:nvSpPr>
        <p:spPr>
          <a:xfrm>
            <a:off x="3868900" y="2920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sp>
        <p:nvSpPr>
          <p:cNvPr id="579" name="Google Shape;579;p55"/>
          <p:cNvSpPr/>
          <p:nvPr/>
        </p:nvSpPr>
        <p:spPr>
          <a:xfrm>
            <a:off x="11996950" y="0"/>
            <a:ext cx="6291300" cy="102870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580" name="Google Shape;580;p55"/>
          <p:cNvSpPr txBox="1"/>
          <p:nvPr/>
        </p:nvSpPr>
        <p:spPr>
          <a:xfrm>
            <a:off x="12585650" y="28439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581" name="Google Shape;581;p55"/>
          <p:cNvSpPr txBox="1"/>
          <p:nvPr/>
        </p:nvSpPr>
        <p:spPr>
          <a:xfrm>
            <a:off x="12585650" y="3815100"/>
            <a:ext cx="4934100" cy="14949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4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Cloud Load Balancing overview</a:t>
            </a:r>
            <a:r>
              <a:rPr lang="en" sz="2400">
                <a:solidFill>
                  <a:srgbClr val="3C4043"/>
                </a:solidFill>
                <a:latin typeface="Google Sans Text"/>
                <a:ea typeface="Google Sans Text"/>
                <a:cs typeface="Google Sans Text"/>
                <a:sym typeface="Google Sans Text"/>
              </a:rPr>
              <a:t> </a:t>
            </a:r>
            <a:endParaRPr sz="24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4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Cloud Load Balancing</a:t>
            </a:r>
            <a:r>
              <a:rPr lang="en" sz="2400">
                <a:solidFill>
                  <a:srgbClr val="3C4043"/>
                </a:solidFill>
                <a:latin typeface="Google Sans Text"/>
                <a:ea typeface="Google Sans Text"/>
                <a:cs typeface="Google Sans Text"/>
                <a:sym typeface="Google Sans Text"/>
              </a:rPr>
              <a:t> </a:t>
            </a:r>
            <a:endParaRPr sz="2400">
              <a:solidFill>
                <a:srgbClr val="3C4043"/>
              </a:solidFill>
              <a:latin typeface="Google Sans Text"/>
              <a:ea typeface="Google Sans Text"/>
              <a:cs typeface="Google Sans Text"/>
              <a:sym typeface="Google Sans Text"/>
            </a:endParaRPr>
          </a:p>
        </p:txBody>
      </p:sp>
      <p:sp>
        <p:nvSpPr>
          <p:cNvPr id="582" name="Google Shape;582;p55"/>
          <p:cNvSpPr txBox="1"/>
          <p:nvPr/>
        </p:nvSpPr>
        <p:spPr>
          <a:xfrm>
            <a:off x="2403650" y="914400"/>
            <a:ext cx="81321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Planning and configuring network resources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583" name="Google Shape;583;p5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584" name="Google Shape;584;p5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586" name="Google Shape;586;p55"/>
          <p:cNvSpPr/>
          <p:nvPr/>
        </p:nvSpPr>
        <p:spPr>
          <a:xfrm>
            <a:off x="950800" y="5169089"/>
            <a:ext cx="4593000" cy="3243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6125350" y="5169225"/>
            <a:ext cx="5046600" cy="4751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txBox="1"/>
          <p:nvPr/>
        </p:nvSpPr>
        <p:spPr>
          <a:xfrm>
            <a:off x="1295350" y="5369915"/>
            <a:ext cx="4005000" cy="35517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Virtual Networks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M5 Storage and Database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M9 Load Balancing              and Autoscaling</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589" name="Google Shape;589;p55"/>
          <p:cNvSpPr txBox="1"/>
          <p:nvPr/>
        </p:nvSpPr>
        <p:spPr>
          <a:xfrm>
            <a:off x="6395200" y="5369929"/>
            <a:ext cx="4720500" cy="46965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Essential Google Cloud Infrastructure: Foundation </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Virtual Networks</a:t>
            </a:r>
            <a:endParaRPr sz="2200">
              <a:solidFill>
                <a:srgbClr val="3C4043"/>
              </a:solidFill>
              <a:latin typeface="Google Sans Text"/>
              <a:ea typeface="Google Sans Text"/>
              <a:cs typeface="Google Sans Text"/>
              <a:sym typeface="Google Sans Text"/>
            </a:endParaRPr>
          </a:p>
          <a:p>
            <a:pPr indent="0" lvl="0" marL="0" rtl="0" algn="l">
              <a:spcBef>
                <a:spcPts val="1000"/>
              </a:spcBef>
              <a:spcAft>
                <a:spcPts val="0"/>
              </a:spcAft>
              <a:buNone/>
            </a:pPr>
            <a:r>
              <a:rPr lang="en" sz="2200" u="sng">
                <a:solidFill>
                  <a:srgbClr val="1A73E8"/>
                </a:solidFill>
                <a:latin typeface="Google Sans"/>
                <a:ea typeface="Google Sans"/>
                <a:cs typeface="Google Sans"/>
                <a:sym typeface="Google Sans"/>
                <a:hlinkClick r:id="rId7">
                  <a:extLst>
                    <a:ext uri="{A12FA001-AC4F-418D-AE19-62706E023703}">
                      <ahyp:hlinkClr val="tx"/>
                    </a:ext>
                  </a:extLst>
                </a:hlinkClick>
              </a:rPr>
              <a:t>Essential Google Cloud Infrastructure: Core Services</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Storage and Database Services</a:t>
            </a:r>
            <a:endParaRPr sz="2200">
              <a:solidFill>
                <a:srgbClr val="3C4043"/>
              </a:solidFill>
              <a:latin typeface="Google Sans Text"/>
              <a:ea typeface="Google Sans Text"/>
              <a:cs typeface="Google Sans Text"/>
              <a:sym typeface="Google Sans Text"/>
            </a:endParaRPr>
          </a:p>
          <a:p>
            <a:pPr indent="0" lvl="0" marL="0" rtl="0" algn="l">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Elastic Google Cloud Infrastructure: Scaling and Automation</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Load Balancing                        and Autoscaling</a:t>
            </a:r>
            <a:endParaRPr sz="2200">
              <a:solidFill>
                <a:srgbClr val="3C4043"/>
              </a:solidFill>
              <a:latin typeface="Google Sans Text"/>
              <a:ea typeface="Google Sans Text"/>
              <a:cs typeface="Google Sans Text"/>
              <a:sym typeface="Google Sans Text"/>
            </a:endParaRPr>
          </a:p>
        </p:txBody>
      </p:sp>
      <p:grpSp>
        <p:nvGrpSpPr>
          <p:cNvPr id="590" name="Google Shape;590;p55"/>
          <p:cNvGrpSpPr/>
          <p:nvPr/>
        </p:nvGrpSpPr>
        <p:grpSpPr>
          <a:xfrm>
            <a:off x="10242952" y="5448461"/>
            <a:ext cx="675600" cy="675600"/>
            <a:chOff x="958127" y="6085527"/>
            <a:chExt cx="675600" cy="675600"/>
          </a:xfrm>
        </p:grpSpPr>
        <p:sp>
          <p:nvSpPr>
            <p:cNvPr id="591" name="Google Shape;591;p55"/>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55"/>
            <p:cNvPicPr preferRelativeResize="0"/>
            <p:nvPr/>
          </p:nvPicPr>
          <p:blipFill>
            <a:blip r:embed="rId9">
              <a:alphaModFix/>
            </a:blip>
            <a:stretch>
              <a:fillRect/>
            </a:stretch>
          </p:blipFill>
          <p:spPr>
            <a:xfrm>
              <a:off x="1089993" y="6245277"/>
              <a:ext cx="409470" cy="363974"/>
            </a:xfrm>
            <a:prstGeom prst="rect">
              <a:avLst/>
            </a:prstGeom>
            <a:noFill/>
            <a:ln>
              <a:noFill/>
            </a:ln>
          </p:spPr>
        </p:pic>
      </p:grpSp>
      <p:sp>
        <p:nvSpPr>
          <p:cNvPr id="593" name="Google Shape;593;p55"/>
          <p:cNvSpPr txBox="1"/>
          <p:nvPr/>
        </p:nvSpPr>
        <p:spPr>
          <a:xfrm>
            <a:off x="1295350" y="3788625"/>
            <a:ext cx="10200300" cy="16662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M3 Virtual Machines and Networks in the Cloud</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Storage in the Cloud</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594" name="Google Shape;594;p55"/>
          <p:cNvGrpSpPr/>
          <p:nvPr/>
        </p:nvGrpSpPr>
        <p:grpSpPr>
          <a:xfrm>
            <a:off x="4637314" y="5372261"/>
            <a:ext cx="675600" cy="675600"/>
            <a:chOff x="985077" y="3912152"/>
            <a:chExt cx="675600" cy="675600"/>
          </a:xfrm>
        </p:grpSpPr>
        <p:sp>
          <p:nvSpPr>
            <p:cNvPr id="595" name="Google Shape;595;p55"/>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55"/>
            <p:cNvPicPr preferRelativeResize="0"/>
            <p:nvPr/>
          </p:nvPicPr>
          <p:blipFill>
            <a:blip r:embed="rId11">
              <a:alphaModFix/>
            </a:blip>
            <a:stretch>
              <a:fillRect/>
            </a:stretch>
          </p:blipFill>
          <p:spPr>
            <a:xfrm>
              <a:off x="1092995" y="4060423"/>
              <a:ext cx="454974" cy="363974"/>
            </a:xfrm>
            <a:prstGeom prst="rect">
              <a:avLst/>
            </a:prstGeom>
            <a:noFill/>
            <a:ln>
              <a:noFill/>
            </a:ln>
          </p:spPr>
        </p:pic>
      </p:grpSp>
      <p:sp>
        <p:nvSpPr>
          <p:cNvPr id="597" name="Google Shape;597;p55"/>
          <p:cNvSpPr txBox="1"/>
          <p:nvPr/>
        </p:nvSpPr>
        <p:spPr>
          <a:xfrm>
            <a:off x="5556173" y="6602689"/>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6"/>
          <p:cNvSpPr/>
          <p:nvPr/>
        </p:nvSpPr>
        <p:spPr>
          <a:xfrm rot="-5400698">
            <a:off x="12942766" y="5661375"/>
            <a:ext cx="2956200" cy="29562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56"/>
          <p:cNvSpPr/>
          <p:nvPr/>
        </p:nvSpPr>
        <p:spPr>
          <a:xfrm>
            <a:off x="11111345" y="6893250"/>
            <a:ext cx="2371093" cy="1185552"/>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56"/>
          <p:cNvSpPr/>
          <p:nvPr/>
        </p:nvSpPr>
        <p:spPr>
          <a:xfrm>
            <a:off x="11398612" y="3226950"/>
            <a:ext cx="1839300" cy="1839300"/>
          </a:xfrm>
          <a:prstGeom prst="ellipse">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605" name="Google Shape;605;p56"/>
          <p:cNvPicPr preferRelativeResize="0"/>
          <p:nvPr/>
        </p:nvPicPr>
        <p:blipFill rotWithShape="1">
          <a:blip r:embed="rId3">
            <a:alphaModFix/>
          </a:blip>
          <a:srcRect b="0" l="0" r="0" t="0"/>
          <a:stretch/>
        </p:blipFill>
        <p:spPr>
          <a:xfrm>
            <a:off x="10414950" y="4904059"/>
            <a:ext cx="2718962" cy="2718963"/>
          </a:xfrm>
          <a:prstGeom prst="rect">
            <a:avLst/>
          </a:prstGeom>
          <a:noFill/>
          <a:ln>
            <a:noFill/>
          </a:ln>
        </p:spPr>
      </p:pic>
      <p:sp>
        <p:nvSpPr>
          <p:cNvPr id="606" name="Google Shape;606;p56"/>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3: </a:t>
            </a:r>
            <a:endParaRPr sz="4800"/>
          </a:p>
          <a:p>
            <a:pPr indent="0" lvl="0" marL="0" rtl="0" algn="l">
              <a:spcBef>
                <a:spcPts val="0"/>
              </a:spcBef>
              <a:spcAft>
                <a:spcPts val="0"/>
              </a:spcAft>
              <a:buNone/>
            </a:pPr>
            <a:r>
              <a:rPr lang="en" sz="4800"/>
              <a:t>Deploying and implementing a cloud solution</a:t>
            </a:r>
            <a:endParaRPr sz="4800"/>
          </a:p>
        </p:txBody>
      </p:sp>
      <p:sp>
        <p:nvSpPr>
          <p:cNvPr id="607" name="Google Shape;607;p56"/>
          <p:cNvSpPr/>
          <p:nvPr/>
        </p:nvSpPr>
        <p:spPr>
          <a:xfrm rot="10800000">
            <a:off x="14962682" y="2863245"/>
            <a:ext cx="1130700" cy="978000"/>
          </a:xfrm>
          <a:prstGeom prst="triangle">
            <a:avLst>
              <a:gd fmla="val 50000" name="adj"/>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6"/>
          <p:cNvSpPr/>
          <p:nvPr/>
        </p:nvSpPr>
        <p:spPr>
          <a:xfrm>
            <a:off x="14480750" y="3841245"/>
            <a:ext cx="2094600" cy="1814700"/>
          </a:xfrm>
          <a:prstGeom prst="hexagon">
            <a:avLst>
              <a:gd fmla="val 25000" name="adj"/>
              <a:gd fmla="val 115470" name="vf"/>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000">
              <a:solidFill>
                <a:srgbClr val="202124"/>
              </a:solidFill>
              <a:latin typeface="Google Sans Medium"/>
              <a:ea typeface="Google Sans Medium"/>
              <a:cs typeface="Google Sans Medium"/>
              <a:sym typeface="Google Sans Medium"/>
            </a:endParaRPr>
          </a:p>
        </p:txBody>
      </p:sp>
      <p:pic>
        <p:nvPicPr>
          <p:cNvPr id="614" name="Google Shape;614;p5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615" name="Google Shape;615;p57"/>
          <p:cNvSpPr/>
          <p:nvPr/>
        </p:nvSpPr>
        <p:spPr>
          <a:xfrm rot="5400000">
            <a:off x="3031400" y="4835950"/>
            <a:ext cx="828000" cy="68907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Find a MySQL machine image in Cloud Marketplace and configure it to meet your needs.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database instance using Cloud SQL, back up your local data, and restore it to the new instance.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Configure a Compute Engine VM with an N2 machine type, install MySQL, and restore your data to the new instance.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gcloud to implement a Compute Engine instance with an E2-standard-8 machine type, install, and configure MySQL.</a:t>
            </a:r>
            <a:endParaRPr sz="2400">
              <a:solidFill>
                <a:srgbClr val="3C4043"/>
              </a:solidFill>
              <a:latin typeface="Google Sans Text"/>
              <a:ea typeface="Google Sans Text"/>
              <a:cs typeface="Google Sans Text"/>
              <a:sym typeface="Google Sans Text"/>
            </a:endParaRPr>
          </a:p>
        </p:txBody>
      </p:sp>
      <p:sp>
        <p:nvSpPr>
          <p:cNvPr id="617" name="Google Shape;617;p57"/>
          <p:cNvSpPr txBox="1"/>
          <p:nvPr/>
        </p:nvSpPr>
        <p:spPr>
          <a:xfrm>
            <a:off x="914350" y="4292450"/>
            <a:ext cx="6116700" cy="34788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Superstore’s sales department has a medium-sized MySQL database. This database includes user-defined functions and is used internally by the marketing department at Cymbal Superstore HQ. The sales department asks you to migrate the database to Google Cloud in the most timely and economical way. </a:t>
            </a:r>
            <a:endParaRPr sz="2400">
              <a:solidFill>
                <a:srgbClr val="3C4043"/>
              </a:solidFill>
              <a:latin typeface="Google Sans Text"/>
              <a:ea typeface="Google Sans Text"/>
              <a:cs typeface="Google Sans Text"/>
              <a:sym typeface="Google Sans Text"/>
            </a:endParaRPr>
          </a:p>
        </p:txBody>
      </p:sp>
      <p:sp>
        <p:nvSpPr>
          <p:cNvPr id="618" name="Google Shape;618;p57"/>
          <p:cNvSpPr txBox="1"/>
          <p:nvPr/>
        </p:nvSpPr>
        <p:spPr>
          <a:xfrm>
            <a:off x="914350" y="7902400"/>
            <a:ext cx="51765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619" name="Google Shape;619;p5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621" name="Google Shape;621;p57"/>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 a new instance template. Click </a:t>
            </a:r>
            <a:r>
              <a:rPr b="1" lang="en" sz="2400">
                <a:solidFill>
                  <a:srgbClr val="3C4043"/>
                </a:solidFill>
                <a:latin typeface="Google Sans Text"/>
                <a:ea typeface="Google Sans Text"/>
                <a:cs typeface="Google Sans Text"/>
                <a:sym typeface="Google Sans Text"/>
              </a:rPr>
              <a:t>Update VMs</a:t>
            </a:r>
            <a:r>
              <a:rPr lang="en" sz="2400">
                <a:solidFill>
                  <a:srgbClr val="3C4043"/>
                </a:solidFill>
                <a:latin typeface="Google Sans Text"/>
                <a:ea typeface="Google Sans Text"/>
                <a:cs typeface="Google Sans Text"/>
                <a:sym typeface="Google Sans Text"/>
              </a:rPr>
              <a:t>. Set the update type to Opportunistic. Click </a:t>
            </a:r>
            <a:r>
              <a:rPr b="1" lang="en" sz="2400">
                <a:solidFill>
                  <a:srgbClr val="3C4043"/>
                </a:solidFill>
                <a:latin typeface="Google Sans Text"/>
                <a:ea typeface="Google Sans Text"/>
                <a:cs typeface="Google Sans Text"/>
                <a:sym typeface="Google Sans Text"/>
              </a:rPr>
              <a:t>Start</a:t>
            </a:r>
            <a:r>
              <a:rPr lang="en" sz="2400">
                <a:solidFill>
                  <a:srgbClr val="3C4043"/>
                </a:solidFill>
                <a:latin typeface="Google Sans Text"/>
                <a:ea typeface="Google Sans Text"/>
                <a:cs typeface="Google Sans Text"/>
                <a:sym typeface="Google Sans Text"/>
              </a:rPr>
              <a: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 a new instance template, then click </a:t>
            </a:r>
            <a:r>
              <a:rPr b="1" lang="en" sz="2400">
                <a:solidFill>
                  <a:srgbClr val="3C4043"/>
                </a:solidFill>
                <a:latin typeface="Google Sans Text"/>
                <a:ea typeface="Google Sans Text"/>
                <a:cs typeface="Google Sans Text"/>
                <a:sym typeface="Google Sans Text"/>
              </a:rPr>
              <a:t>Update VMs</a:t>
            </a:r>
            <a:r>
              <a:rPr lang="en" sz="2400">
                <a:solidFill>
                  <a:srgbClr val="3C4043"/>
                </a:solidFill>
                <a:latin typeface="Google Sans Text"/>
                <a:ea typeface="Google Sans Text"/>
                <a:cs typeface="Google Sans Text"/>
                <a:sym typeface="Google Sans Text"/>
              </a:rPr>
              <a:t>. Set the update type to PROACTIVE. Click </a:t>
            </a:r>
            <a:r>
              <a:rPr b="1" lang="en" sz="2400">
                <a:solidFill>
                  <a:srgbClr val="3C4043"/>
                </a:solidFill>
                <a:latin typeface="Google Sans Text"/>
                <a:ea typeface="Google Sans Text"/>
                <a:cs typeface="Google Sans Text"/>
                <a:sym typeface="Google Sans Text"/>
              </a:rPr>
              <a:t>Start</a:t>
            </a:r>
            <a:r>
              <a:rPr lang="en" sz="2400">
                <a:solidFill>
                  <a:srgbClr val="3C4043"/>
                </a:solidFill>
                <a:latin typeface="Google Sans Text"/>
                <a:ea typeface="Google Sans Text"/>
                <a:cs typeface="Google Sans Text"/>
                <a:sym typeface="Google Sans Text"/>
              </a:rPr>
              <a:t>.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 a new instance template. Click </a:t>
            </a:r>
            <a:r>
              <a:rPr b="1" lang="en" sz="2400">
                <a:solidFill>
                  <a:srgbClr val="3C4043"/>
                </a:solidFill>
                <a:latin typeface="Google Sans Text"/>
                <a:ea typeface="Google Sans Text"/>
                <a:cs typeface="Google Sans Text"/>
                <a:sym typeface="Google Sans Text"/>
              </a:rPr>
              <a:t>Update VMs</a:t>
            </a:r>
            <a:r>
              <a:rPr lang="en" sz="2400">
                <a:solidFill>
                  <a:srgbClr val="3C4043"/>
                </a:solidFill>
                <a:latin typeface="Google Sans Text"/>
                <a:ea typeface="Google Sans Text"/>
                <a:cs typeface="Google Sans Text"/>
                <a:sym typeface="Google Sans Text"/>
              </a:rPr>
              <a:t>. Set max surge to 5. Click </a:t>
            </a:r>
            <a:r>
              <a:rPr b="1" lang="en" sz="2400">
                <a:solidFill>
                  <a:srgbClr val="3C4043"/>
                </a:solidFill>
                <a:latin typeface="Google Sans Text"/>
                <a:ea typeface="Google Sans Text"/>
                <a:cs typeface="Google Sans Text"/>
                <a:sym typeface="Google Sans Text"/>
              </a:rPr>
              <a:t>Start</a:t>
            </a:r>
            <a:r>
              <a:rPr lang="en" sz="2400">
                <a:solidFill>
                  <a:srgbClr val="3C4043"/>
                </a:solidFill>
                <a:latin typeface="Google Sans Text"/>
                <a:ea typeface="Google Sans Text"/>
                <a:cs typeface="Google Sans Text"/>
                <a:sym typeface="Google Sans Text"/>
              </a:rPr>
              <a: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Abandon each of the instances in the managed instance group. Delete the instance template, replace it with a new one, and recreate the instances in the managed group. </a:t>
            </a:r>
            <a:endParaRPr sz="2400">
              <a:solidFill>
                <a:srgbClr val="3C4043"/>
              </a:solidFill>
              <a:latin typeface="Google Sans Text"/>
              <a:ea typeface="Google Sans Text"/>
              <a:cs typeface="Google Sans Text"/>
              <a:sym typeface="Google Sans Text"/>
            </a:endParaRPr>
          </a:p>
        </p:txBody>
      </p:sp>
      <p:sp>
        <p:nvSpPr>
          <p:cNvPr id="627" name="Google Shape;627;p58"/>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000">
              <a:solidFill>
                <a:srgbClr val="202124"/>
              </a:solidFill>
              <a:latin typeface="Google Sans Medium"/>
              <a:ea typeface="Google Sans Medium"/>
              <a:cs typeface="Google Sans Medium"/>
              <a:sym typeface="Google Sans Medium"/>
            </a:endParaRPr>
          </a:p>
        </p:txBody>
      </p:sp>
      <p:pic>
        <p:nvPicPr>
          <p:cNvPr id="628" name="Google Shape;628;p5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629" name="Google Shape;629;p58"/>
          <p:cNvSpPr/>
          <p:nvPr/>
        </p:nvSpPr>
        <p:spPr>
          <a:xfrm rot="5400000">
            <a:off x="3031400" y="4226350"/>
            <a:ext cx="828000" cy="68907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8"/>
          <p:cNvSpPr txBox="1"/>
          <p:nvPr/>
        </p:nvSpPr>
        <p:spPr>
          <a:xfrm>
            <a:off x="914350" y="4292450"/>
            <a:ext cx="6116700" cy="2208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The backend of Cymbal Superstore’s e-commerce system consists of managed instance groups. You need to update the operating system of the instances in an automated way using minimal resources. </a:t>
            </a:r>
            <a:endParaRPr sz="2400">
              <a:solidFill>
                <a:srgbClr val="3C4043"/>
              </a:solidFill>
              <a:latin typeface="Google Sans Text"/>
              <a:ea typeface="Google Sans Text"/>
              <a:cs typeface="Google Sans Text"/>
              <a:sym typeface="Google Sans Text"/>
            </a:endParaRPr>
          </a:p>
        </p:txBody>
      </p:sp>
      <p:sp>
        <p:nvSpPr>
          <p:cNvPr id="631" name="Google Shape;631;p58"/>
          <p:cNvSpPr txBox="1"/>
          <p:nvPr/>
        </p:nvSpPr>
        <p:spPr>
          <a:xfrm>
            <a:off x="914350" y="7292800"/>
            <a:ext cx="51765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632" name="Google Shape;632;p5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634" name="Google Shape;634;p58"/>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9"/>
          <p:cNvSpPr txBox="1"/>
          <p:nvPr/>
        </p:nvSpPr>
        <p:spPr>
          <a:xfrm>
            <a:off x="2403650" y="914400"/>
            <a:ext cx="123654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Deploying and implementing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Compute Engine resources </a:t>
            </a:r>
            <a:endParaRPr sz="4800">
              <a:solidFill>
                <a:srgbClr val="4285F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640" name="Google Shape;640;p5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642" name="Google Shape;642;p59"/>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643" name="Google Shape;643;p59"/>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644" name="Google Shape;644;p59"/>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645" name="Google Shape;645;p59"/>
          <p:cNvSpPr txBox="1"/>
          <p:nvPr/>
        </p:nvSpPr>
        <p:spPr>
          <a:xfrm>
            <a:off x="12585650" y="4272300"/>
            <a:ext cx="4934100" cy="21201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3">
                  <a:extLst>
                    <a:ext uri="{A12FA001-AC4F-418D-AE19-62706E023703}">
                      <ahyp:hlinkClr val="tx"/>
                    </a:ext>
                  </a:extLst>
                </a:hlinkClick>
              </a:rPr>
              <a:t>Compute Engine documentation | Compute Engine Documentation</a:t>
            </a:r>
            <a:endParaRPr sz="2200">
              <a:latin typeface="Google Sans"/>
              <a:ea typeface="Google Sans"/>
              <a:cs typeface="Google Sans"/>
              <a:sym typeface="Google Sans"/>
            </a:endParaRPr>
          </a:p>
          <a:p>
            <a:pPr indent="0" lvl="0" marL="0" rtl="0" algn="l">
              <a:lnSpc>
                <a:spcPct val="100000"/>
              </a:lnSpc>
              <a:spcBef>
                <a:spcPts val="1000"/>
              </a:spcBef>
              <a:spcAft>
                <a:spcPts val="1000"/>
              </a:spcAft>
              <a:buNone/>
            </a:pPr>
            <a:r>
              <a:rPr lang="en" sz="2200" u="sng">
                <a:solidFill>
                  <a:srgbClr val="1A73E8"/>
                </a:solidFill>
                <a:latin typeface="Google Sans"/>
                <a:ea typeface="Google Sans"/>
                <a:cs typeface="Google Sans"/>
                <a:sym typeface="Google Sans"/>
                <a:hlinkClick r:id="rId4">
                  <a:extLst>
                    <a:ext uri="{A12FA001-AC4F-418D-AE19-62706E023703}">
                      <ahyp:hlinkClr val="tx"/>
                    </a:ext>
                  </a:extLst>
                </a:hlinkClick>
              </a:rPr>
              <a:t>Creating managed instance groups | Compute Engine Documentation</a:t>
            </a:r>
            <a:r>
              <a:rPr lang="en" sz="2200">
                <a:solidFill>
                  <a:srgbClr val="3C4043"/>
                </a:solidFill>
                <a:latin typeface="Google Sans"/>
                <a:ea typeface="Google Sans"/>
                <a:cs typeface="Google Sans"/>
                <a:sym typeface="Google Sans"/>
              </a:rPr>
              <a:t> </a:t>
            </a:r>
            <a:endParaRPr sz="2200">
              <a:solidFill>
                <a:srgbClr val="3C4043"/>
              </a:solidFill>
              <a:latin typeface="Google Sans"/>
              <a:ea typeface="Google Sans"/>
              <a:cs typeface="Google Sans"/>
              <a:sym typeface="Google Sans"/>
            </a:endParaRPr>
          </a:p>
        </p:txBody>
      </p:sp>
      <p:grpSp>
        <p:nvGrpSpPr>
          <p:cNvPr id="646" name="Google Shape;646;p59"/>
          <p:cNvGrpSpPr/>
          <p:nvPr/>
        </p:nvGrpSpPr>
        <p:grpSpPr>
          <a:xfrm>
            <a:off x="-10147323" y="5143527"/>
            <a:ext cx="675600" cy="675600"/>
            <a:chOff x="985077" y="3912152"/>
            <a:chExt cx="675600" cy="675600"/>
          </a:xfrm>
        </p:grpSpPr>
        <p:sp>
          <p:nvSpPr>
            <p:cNvPr id="647" name="Google Shape;647;p59"/>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59"/>
            <p:cNvPicPr preferRelativeResize="0"/>
            <p:nvPr/>
          </p:nvPicPr>
          <p:blipFill>
            <a:blip r:embed="rId5">
              <a:alphaModFix/>
            </a:blip>
            <a:stretch>
              <a:fillRect/>
            </a:stretch>
          </p:blipFill>
          <p:spPr>
            <a:xfrm>
              <a:off x="1092995" y="4060423"/>
              <a:ext cx="454974" cy="363974"/>
            </a:xfrm>
            <a:prstGeom prst="rect">
              <a:avLst/>
            </a:prstGeom>
            <a:noFill/>
            <a:ln>
              <a:noFill/>
            </a:ln>
          </p:spPr>
        </p:pic>
      </p:grpSp>
      <p:sp>
        <p:nvSpPr>
          <p:cNvPr id="649" name="Google Shape;649;p5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650" name="Google Shape;650;p59"/>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651" name="Google Shape;651;p59"/>
          <p:cNvSpPr/>
          <p:nvPr/>
        </p:nvSpPr>
        <p:spPr>
          <a:xfrm>
            <a:off x="950800" y="5873777"/>
            <a:ext cx="4593000" cy="3732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9"/>
          <p:cNvSpPr/>
          <p:nvPr/>
        </p:nvSpPr>
        <p:spPr>
          <a:xfrm>
            <a:off x="6125350" y="5873921"/>
            <a:ext cx="5046600" cy="3732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txBox="1"/>
          <p:nvPr/>
        </p:nvSpPr>
        <p:spPr>
          <a:xfrm>
            <a:off x="1295350" y="6074590"/>
            <a:ext cx="4005000" cy="40233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M9 Load Balancing and Autoscaling</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M10 Infrastructure Automation</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654" name="Google Shape;654;p59"/>
          <p:cNvSpPr txBox="1"/>
          <p:nvPr/>
        </p:nvSpPr>
        <p:spPr>
          <a:xfrm>
            <a:off x="6395200" y="6074589"/>
            <a:ext cx="4720500" cy="40233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Essential Google Cloud Infrastructure: Foundation </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a:p>
          <a:p>
            <a:pPr indent="0" lvl="0" marL="0" rtl="0" algn="l">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Elastic Google Cloud Infrastructure: Scaling and Automation</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Load Balancing                         and Autoscaling</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Infrastructure Automation</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grpSp>
        <p:nvGrpSpPr>
          <p:cNvPr id="655" name="Google Shape;655;p59"/>
          <p:cNvGrpSpPr/>
          <p:nvPr/>
        </p:nvGrpSpPr>
        <p:grpSpPr>
          <a:xfrm>
            <a:off x="10242952" y="8210536"/>
            <a:ext cx="675600" cy="675600"/>
            <a:chOff x="958127" y="6085527"/>
            <a:chExt cx="675600" cy="675600"/>
          </a:xfrm>
        </p:grpSpPr>
        <p:sp>
          <p:nvSpPr>
            <p:cNvPr id="656" name="Google Shape;656;p59"/>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59"/>
            <p:cNvPicPr preferRelativeResize="0"/>
            <p:nvPr/>
          </p:nvPicPr>
          <p:blipFill>
            <a:blip r:embed="rId9">
              <a:alphaModFix/>
            </a:blip>
            <a:stretch>
              <a:fillRect/>
            </a:stretch>
          </p:blipFill>
          <p:spPr>
            <a:xfrm>
              <a:off x="1089993" y="6245277"/>
              <a:ext cx="409470" cy="363974"/>
            </a:xfrm>
            <a:prstGeom prst="rect">
              <a:avLst/>
            </a:prstGeom>
            <a:noFill/>
            <a:ln>
              <a:noFill/>
            </a:ln>
          </p:spPr>
        </p:pic>
      </p:grpSp>
      <p:sp>
        <p:nvSpPr>
          <p:cNvPr id="658" name="Google Shape;658;p59"/>
          <p:cNvSpPr txBox="1"/>
          <p:nvPr/>
        </p:nvSpPr>
        <p:spPr>
          <a:xfrm>
            <a:off x="1295350" y="4493300"/>
            <a:ext cx="10200300" cy="13296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M3 Virtual Machines and Networks in the Cloud</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659" name="Google Shape;659;p59"/>
          <p:cNvGrpSpPr/>
          <p:nvPr/>
        </p:nvGrpSpPr>
        <p:grpSpPr>
          <a:xfrm>
            <a:off x="4561114" y="8210536"/>
            <a:ext cx="675600" cy="675600"/>
            <a:chOff x="985077" y="3912152"/>
            <a:chExt cx="675600" cy="675600"/>
          </a:xfrm>
        </p:grpSpPr>
        <p:sp>
          <p:nvSpPr>
            <p:cNvPr id="660" name="Google Shape;660;p59"/>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59"/>
            <p:cNvPicPr preferRelativeResize="0"/>
            <p:nvPr/>
          </p:nvPicPr>
          <p:blipFill>
            <a:blip r:embed="rId5">
              <a:alphaModFix/>
            </a:blip>
            <a:stretch>
              <a:fillRect/>
            </a:stretch>
          </p:blipFill>
          <p:spPr>
            <a:xfrm>
              <a:off x="1092995" y="4060423"/>
              <a:ext cx="454974" cy="363974"/>
            </a:xfrm>
            <a:prstGeom prst="rect">
              <a:avLst/>
            </a:prstGeom>
            <a:noFill/>
            <a:ln>
              <a:noFill/>
            </a:ln>
          </p:spPr>
        </p:pic>
      </p:grpSp>
      <p:sp>
        <p:nvSpPr>
          <p:cNvPr id="662" name="Google Shape;662;p59"/>
          <p:cNvSpPr txBox="1"/>
          <p:nvPr/>
        </p:nvSpPr>
        <p:spPr>
          <a:xfrm>
            <a:off x="5556173" y="7307364"/>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0"/>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an autopilot cluster in us-central1-a with a default pool and an Ubuntu image.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private standard zonal cluster in us-central1-a with a default pool and an Ubuntu image.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private standard regional cluster in us-central1 with a default pool and container-optimized image type.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an autopilot cluster in us-central1 with an Ubuntu image type.</a:t>
            </a:r>
            <a:endParaRPr sz="2400">
              <a:solidFill>
                <a:srgbClr val="3C4043"/>
              </a:solidFill>
              <a:latin typeface="Google Sans Text"/>
              <a:ea typeface="Google Sans Text"/>
              <a:cs typeface="Google Sans Text"/>
              <a:sym typeface="Google Sans Text"/>
            </a:endParaRPr>
          </a:p>
        </p:txBody>
      </p:sp>
      <p:sp>
        <p:nvSpPr>
          <p:cNvPr id="668" name="Google Shape;668;p60"/>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a:t>
            </a:r>
            <a:endParaRPr sz="4000">
              <a:solidFill>
                <a:srgbClr val="202124"/>
              </a:solidFill>
              <a:latin typeface="Google Sans Medium"/>
              <a:ea typeface="Google Sans Medium"/>
              <a:cs typeface="Google Sans Medium"/>
              <a:sym typeface="Google Sans Medium"/>
            </a:endParaRPr>
          </a:p>
        </p:txBody>
      </p:sp>
      <p:pic>
        <p:nvPicPr>
          <p:cNvPr id="669" name="Google Shape;669;p6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670" name="Google Shape;670;p60"/>
          <p:cNvSpPr/>
          <p:nvPr/>
        </p:nvSpPr>
        <p:spPr>
          <a:xfrm rot="5400000">
            <a:off x="3031400" y="5293150"/>
            <a:ext cx="828000" cy="68907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txBox="1"/>
          <p:nvPr/>
        </p:nvSpPr>
        <p:spPr>
          <a:xfrm>
            <a:off x="914350" y="4292450"/>
            <a:ext cx="5906100" cy="3902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The development team for the supply chain project is ready to start building their new cloud app using a small Kubernetes cluster for the pilot. The cluster should only be available to team members and does not need to be highly available. The developers also need the ability to change the cluster architecture as they deploy new capabilities. </a:t>
            </a:r>
            <a:endParaRPr sz="2400">
              <a:solidFill>
                <a:srgbClr val="3C4043"/>
              </a:solidFill>
              <a:latin typeface="Google Sans Text"/>
              <a:ea typeface="Google Sans Text"/>
              <a:cs typeface="Google Sans Text"/>
              <a:sym typeface="Google Sans Text"/>
            </a:endParaRPr>
          </a:p>
        </p:txBody>
      </p:sp>
      <p:sp>
        <p:nvSpPr>
          <p:cNvPr id="672" name="Google Shape;672;p60"/>
          <p:cNvSpPr txBox="1"/>
          <p:nvPr/>
        </p:nvSpPr>
        <p:spPr>
          <a:xfrm>
            <a:off x="914350" y="8359600"/>
            <a:ext cx="51765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How would you implement this?</a:t>
            </a:r>
            <a:endParaRPr sz="2400">
              <a:solidFill>
                <a:schemeClr val="dk1"/>
              </a:solidFill>
              <a:latin typeface="Google Sans Text"/>
              <a:ea typeface="Google Sans Text"/>
              <a:cs typeface="Google Sans Text"/>
              <a:sym typeface="Google Sans Text"/>
            </a:endParaRPr>
          </a:p>
        </p:txBody>
      </p:sp>
      <p:sp>
        <p:nvSpPr>
          <p:cNvPr id="673" name="Google Shape;673;p6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675" name="Google Shape;675;p60"/>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1"/>
          <p:cNvSpPr txBox="1"/>
          <p:nvPr/>
        </p:nvSpPr>
        <p:spPr>
          <a:xfrm>
            <a:off x="27793950" y="2920300"/>
            <a:ext cx="6245700" cy="6309600"/>
          </a:xfrm>
          <a:prstGeom prst="rect">
            <a:avLst/>
          </a:prstGeom>
          <a:noFill/>
          <a:ln>
            <a:noFill/>
          </a:ln>
        </p:spPr>
        <p:txBody>
          <a:bodyPr anchorCtr="0" anchor="t" bIns="0" lIns="0" spcFirstLastPara="1" rIns="182850" wrap="square" tIns="0">
            <a:noAutofit/>
          </a:bodyPr>
          <a:lstStyle/>
          <a:p>
            <a:pPr indent="0" lvl="0" marL="0" rtl="0" algn="l">
              <a:lnSpc>
                <a:spcPct val="150000"/>
              </a:lnSpc>
              <a:spcBef>
                <a:spcPts val="0"/>
              </a:spcBef>
              <a:spcAft>
                <a:spcPts val="0"/>
              </a:spcAft>
              <a:buNone/>
            </a:pPr>
            <a:r>
              <a:rPr b="1" lang="en" sz="2800">
                <a:solidFill>
                  <a:srgbClr val="3C4043"/>
                </a:solidFill>
                <a:latin typeface="Google Sans Text"/>
                <a:ea typeface="Google Sans Text"/>
                <a:cs typeface="Google Sans Text"/>
                <a:sym typeface="Google Sans Text"/>
              </a:rPr>
              <a:t>Documentation</a:t>
            </a:r>
            <a:endParaRPr b="1"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Types of clusters | Kubernetes Engine Documentation</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45720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681" name="Google Shape;681;p61"/>
          <p:cNvSpPr/>
          <p:nvPr/>
        </p:nvSpPr>
        <p:spPr>
          <a:xfrm>
            <a:off x="11996950" y="2920300"/>
            <a:ext cx="6291300" cy="7366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682" name="Google Shape;682;p61"/>
          <p:cNvSpPr txBox="1"/>
          <p:nvPr/>
        </p:nvSpPr>
        <p:spPr>
          <a:xfrm>
            <a:off x="12729650" y="4507350"/>
            <a:ext cx="4693800" cy="8619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0"/>
              </a:spcBef>
              <a:spcAft>
                <a:spcPts val="100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Types of clusters | Kubernetes Engine Documentation</a:t>
            </a:r>
            <a:r>
              <a:rPr lang="en" sz="2200">
                <a:solidFill>
                  <a:srgbClr val="3C4043"/>
                </a:solidFill>
                <a:latin typeface="Google Sans Text"/>
                <a:ea typeface="Google Sans Text"/>
                <a:cs typeface="Google Sans Text"/>
                <a:sym typeface="Google Sans Text"/>
              </a:rPr>
              <a:t> </a:t>
            </a:r>
            <a:endParaRPr sz="2200">
              <a:solidFill>
                <a:srgbClr val="202124"/>
              </a:solidFill>
              <a:latin typeface="Google Sans Text"/>
              <a:ea typeface="Google Sans Text"/>
              <a:cs typeface="Google Sans Text"/>
              <a:sym typeface="Google Sans Text"/>
            </a:endParaRPr>
          </a:p>
        </p:txBody>
      </p:sp>
      <p:cxnSp>
        <p:nvCxnSpPr>
          <p:cNvPr id="683" name="Google Shape;683;p61"/>
          <p:cNvCxnSpPr/>
          <p:nvPr/>
        </p:nvCxnSpPr>
        <p:spPr>
          <a:xfrm>
            <a:off x="6839852" y="4300950"/>
            <a:ext cx="4364100" cy="0"/>
          </a:xfrm>
          <a:prstGeom prst="straightConnector1">
            <a:avLst/>
          </a:prstGeom>
          <a:noFill/>
          <a:ln cap="flat" cmpd="sng" w="76200">
            <a:solidFill>
              <a:srgbClr val="EA4335"/>
            </a:solidFill>
            <a:prstDash val="solid"/>
            <a:round/>
            <a:headEnd len="med" w="med" type="none"/>
            <a:tailEnd len="med" w="med" type="none"/>
          </a:ln>
        </p:spPr>
      </p:cxnSp>
      <p:sp>
        <p:nvSpPr>
          <p:cNvPr id="684" name="Google Shape;684;p61"/>
          <p:cNvSpPr txBox="1"/>
          <p:nvPr/>
        </p:nvSpPr>
        <p:spPr>
          <a:xfrm>
            <a:off x="6856350" y="3682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sp>
        <p:nvSpPr>
          <p:cNvPr id="685" name="Google Shape;685;p61"/>
          <p:cNvSpPr txBox="1"/>
          <p:nvPr/>
        </p:nvSpPr>
        <p:spPr>
          <a:xfrm>
            <a:off x="12729650" y="36821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686" name="Google Shape;686;p61"/>
          <p:cNvSpPr txBox="1"/>
          <p:nvPr/>
        </p:nvSpPr>
        <p:spPr>
          <a:xfrm>
            <a:off x="914350" y="36821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sp>
        <p:nvSpPr>
          <p:cNvPr id="687" name="Google Shape;687;p61"/>
          <p:cNvSpPr txBox="1"/>
          <p:nvPr/>
        </p:nvSpPr>
        <p:spPr>
          <a:xfrm>
            <a:off x="958125" y="6316150"/>
            <a:ext cx="5288400" cy="2209200"/>
          </a:xfrm>
          <a:prstGeom prst="rect">
            <a:avLst/>
          </a:prstGeom>
          <a:noFill/>
          <a:ln>
            <a:noFill/>
          </a:ln>
        </p:spPr>
        <p:txBody>
          <a:bodyPr anchorCtr="0" anchor="t" bIns="91450" lIns="91450" spcFirstLastPara="1" rIns="91450" wrap="square" tIns="91450">
            <a:spAutoFit/>
          </a:bodyPr>
          <a:lstStyle/>
          <a:p>
            <a:pPr indent="0" lvl="0" marL="0" rtl="0" algn="l">
              <a:lnSpc>
                <a:spcPct val="115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Getting Started with Google 	Kubernetes Engine</a:t>
            </a:r>
            <a:endParaRPr sz="2200">
              <a:solidFill>
                <a:srgbClr val="3C4043"/>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Introduction to Containers 		and Kubernetes</a:t>
            </a:r>
            <a:endParaRPr sz="2200">
              <a:solidFill>
                <a:srgbClr val="3C4043"/>
              </a:solidFill>
              <a:latin typeface="Google Sans Text"/>
              <a:ea typeface="Google Sans Text"/>
              <a:cs typeface="Google Sans Text"/>
              <a:sym typeface="Google Sans Text"/>
            </a:endParaRPr>
          </a:p>
          <a:p>
            <a:pPr indent="-368300" lvl="0" marL="457200" rtl="0" algn="l">
              <a:lnSpc>
                <a:spcPct val="115000"/>
              </a:lnSpc>
              <a:spcBef>
                <a:spcPts val="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Kubernetes Architecture</a:t>
            </a:r>
            <a:endParaRPr sz="2200">
              <a:solidFill>
                <a:srgbClr val="3C4043"/>
              </a:solidFill>
              <a:latin typeface="Google Sans Text"/>
              <a:ea typeface="Google Sans Text"/>
              <a:cs typeface="Google Sans Text"/>
              <a:sym typeface="Google Sans Text"/>
            </a:endParaRPr>
          </a:p>
        </p:txBody>
      </p:sp>
      <p:cxnSp>
        <p:nvCxnSpPr>
          <p:cNvPr id="688" name="Google Shape;688;p61"/>
          <p:cNvCxnSpPr/>
          <p:nvPr/>
        </p:nvCxnSpPr>
        <p:spPr>
          <a:xfrm>
            <a:off x="1002690" y="4300950"/>
            <a:ext cx="5288400" cy="0"/>
          </a:xfrm>
          <a:prstGeom prst="straightConnector1">
            <a:avLst/>
          </a:prstGeom>
          <a:noFill/>
          <a:ln cap="flat" cmpd="sng" w="76200">
            <a:solidFill>
              <a:srgbClr val="4285F4"/>
            </a:solidFill>
            <a:prstDash val="solid"/>
            <a:round/>
            <a:headEnd len="med" w="med" type="none"/>
            <a:tailEnd len="med" w="med" type="none"/>
          </a:ln>
        </p:spPr>
      </p:cxnSp>
      <p:sp>
        <p:nvSpPr>
          <p:cNvPr id="689" name="Google Shape;689;p61"/>
          <p:cNvSpPr txBox="1"/>
          <p:nvPr/>
        </p:nvSpPr>
        <p:spPr>
          <a:xfrm>
            <a:off x="958125" y="4652475"/>
            <a:ext cx="5332800" cy="1430400"/>
          </a:xfrm>
          <a:prstGeom prst="rect">
            <a:avLst/>
          </a:prstGeom>
          <a:noFill/>
          <a:ln>
            <a:noFill/>
          </a:ln>
        </p:spPr>
        <p:txBody>
          <a:bodyPr anchorCtr="0" anchor="t" bIns="91450" lIns="91450" spcFirstLastPara="1" rIns="91450" wrap="square" tIns="91450">
            <a:spAutoFit/>
          </a:bodyPr>
          <a:lstStyle/>
          <a:p>
            <a:pPr indent="0" lvl="0" marL="0" rtl="0" algn="l">
              <a:lnSpc>
                <a:spcPct val="115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M5 Containers in the Cloud</a:t>
            </a:r>
            <a:endParaRPr sz="2200">
              <a:solidFill>
                <a:srgbClr val="202124"/>
              </a:solidFill>
              <a:latin typeface="Google Sans Text"/>
              <a:ea typeface="Google Sans Text"/>
              <a:cs typeface="Google Sans Text"/>
              <a:sym typeface="Google Sans Text"/>
            </a:endParaRPr>
          </a:p>
        </p:txBody>
      </p:sp>
      <p:sp>
        <p:nvSpPr>
          <p:cNvPr id="690" name="Google Shape;690;p61"/>
          <p:cNvSpPr txBox="1"/>
          <p:nvPr/>
        </p:nvSpPr>
        <p:spPr>
          <a:xfrm>
            <a:off x="2403650" y="914400"/>
            <a:ext cx="114657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Deploying and Implementing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Google Kubernetes Engine resources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691" name="Google Shape;691;p6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692" name="Google Shape;692;p6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1"/>
          <p:cNvSpPr txBox="1"/>
          <p:nvPr/>
        </p:nvSpPr>
        <p:spPr>
          <a:xfrm>
            <a:off x="1031405"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grpSp>
        <p:nvGrpSpPr>
          <p:cNvPr id="694" name="Google Shape;694;p61"/>
          <p:cNvGrpSpPr/>
          <p:nvPr/>
        </p:nvGrpSpPr>
        <p:grpSpPr>
          <a:xfrm>
            <a:off x="7165650" y="4659750"/>
            <a:ext cx="3745500" cy="2676000"/>
            <a:chOff x="7450263" y="6447925"/>
            <a:chExt cx="3745500" cy="2676000"/>
          </a:xfrm>
        </p:grpSpPr>
        <p:sp>
          <p:nvSpPr>
            <p:cNvPr id="695" name="Google Shape;695;p61"/>
            <p:cNvSpPr/>
            <p:nvPr/>
          </p:nvSpPr>
          <p:spPr>
            <a:xfrm>
              <a:off x="7450263" y="6447925"/>
              <a:ext cx="3745500" cy="26760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61"/>
            <p:cNvPicPr preferRelativeResize="0"/>
            <p:nvPr/>
          </p:nvPicPr>
          <p:blipFill>
            <a:blip r:embed="rId7">
              <a:alphaModFix/>
            </a:blip>
            <a:stretch>
              <a:fillRect/>
            </a:stretch>
          </p:blipFill>
          <p:spPr>
            <a:xfrm>
              <a:off x="9114625" y="6611751"/>
              <a:ext cx="416774" cy="416301"/>
            </a:xfrm>
            <a:prstGeom prst="rect">
              <a:avLst/>
            </a:prstGeom>
            <a:noFill/>
            <a:ln>
              <a:noFill/>
            </a:ln>
          </p:spPr>
        </p:pic>
        <p:sp>
          <p:nvSpPr>
            <p:cNvPr id="697" name="Google Shape;697;p61"/>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698" name="Google Shape;698;p61"/>
            <p:cNvSpPr txBox="1"/>
            <p:nvPr/>
          </p:nvSpPr>
          <p:spPr>
            <a:xfrm>
              <a:off x="7630488" y="7402600"/>
              <a:ext cx="33705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8">
                    <a:extLst>
                      <a:ext uri="{A12FA001-AC4F-418D-AE19-62706E023703}">
                        <ahyp:hlinkClr val="tx"/>
                      </a:ext>
                    </a:extLst>
                  </a:hlinkClick>
                </a:rPr>
                <a:t>Set Up and Configure a Cloud Environment in Google Cloud</a:t>
              </a:r>
              <a:endParaRPr sz="2200">
                <a:solidFill>
                  <a:srgbClr val="5F6368"/>
                </a:solidFill>
                <a:latin typeface="Google Sans Text Medium"/>
                <a:ea typeface="Google Sans Text Medium"/>
                <a:cs typeface="Google Sans Text Medium"/>
                <a:sym typeface="Google Sans Text Medium"/>
              </a:endParaRPr>
            </a:p>
          </p:txBody>
        </p:sp>
        <p:cxnSp>
          <p:nvCxnSpPr>
            <p:cNvPr id="699" name="Google Shape;699;p61"/>
            <p:cNvCxnSpPr/>
            <p:nvPr/>
          </p:nvCxnSpPr>
          <p:spPr>
            <a:xfrm>
              <a:off x="8863413" y="8753475"/>
              <a:ext cx="919200" cy="0"/>
            </a:xfrm>
            <a:prstGeom prst="straightConnector1">
              <a:avLst/>
            </a:prstGeom>
            <a:noFill/>
            <a:ln cap="flat" cmpd="sng" w="28575">
              <a:solidFill>
                <a:srgbClr val="FBBC05"/>
              </a:solidFill>
              <a:prstDash val="solid"/>
              <a:round/>
              <a:headEnd len="med" w="med" type="none"/>
              <a:tailEnd len="med" w="med"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2"/>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000">
              <a:solidFill>
                <a:srgbClr val="202124"/>
              </a:solidFill>
              <a:latin typeface="Google Sans Medium"/>
              <a:ea typeface="Google Sans Medium"/>
              <a:cs typeface="Google Sans Medium"/>
              <a:sym typeface="Google Sans Medium"/>
            </a:endParaRPr>
          </a:p>
        </p:txBody>
      </p:sp>
      <p:pic>
        <p:nvPicPr>
          <p:cNvPr id="705" name="Google Shape;705;p6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706" name="Google Shape;706;p62"/>
          <p:cNvSpPr/>
          <p:nvPr/>
        </p:nvSpPr>
        <p:spPr>
          <a:xfrm rot="5400000">
            <a:off x="3087575" y="4551250"/>
            <a:ext cx="828000" cy="70029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2"/>
          <p:cNvSpPr txBox="1"/>
          <p:nvPr/>
        </p:nvSpPr>
        <p:spPr>
          <a:xfrm>
            <a:off x="914350" y="4292450"/>
            <a:ext cx="6116700" cy="3055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need to quickly deploy a containerized web application on Google Cloud. You know the services you want to be exposed. You do not want to manage infrastructure. You only want to pay when requests are being handled and need support for custom packages. </a:t>
            </a:r>
            <a:endParaRPr sz="2400">
              <a:solidFill>
                <a:srgbClr val="3C4043"/>
              </a:solidFill>
              <a:latin typeface="Google Sans Text"/>
              <a:ea typeface="Google Sans Text"/>
              <a:cs typeface="Google Sans Text"/>
              <a:sym typeface="Google Sans Text"/>
            </a:endParaRPr>
          </a:p>
        </p:txBody>
      </p:sp>
      <p:sp>
        <p:nvSpPr>
          <p:cNvPr id="708" name="Google Shape;708;p62"/>
          <p:cNvSpPr txBox="1"/>
          <p:nvPr/>
        </p:nvSpPr>
        <p:spPr>
          <a:xfrm>
            <a:off x="914350" y="7673800"/>
            <a:ext cx="58080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technology meets these needs?</a:t>
            </a:r>
            <a:endParaRPr sz="2400">
              <a:solidFill>
                <a:srgbClr val="FFFFFF"/>
              </a:solidFill>
              <a:latin typeface="Google Sans Text"/>
              <a:ea typeface="Google Sans Text"/>
              <a:cs typeface="Google Sans Text"/>
              <a:sym typeface="Google Sans Text"/>
            </a:endParaRPr>
          </a:p>
        </p:txBody>
      </p:sp>
      <p:sp>
        <p:nvSpPr>
          <p:cNvPr id="709" name="Google Shape;709;p6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711" name="Google Shape;711;p62"/>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712" name="Google Shape;712;p62"/>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App Engine flexible environment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App Engine standard environment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Run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Cloud Functions</a:t>
            </a:r>
            <a:endParaRPr sz="2400">
              <a:solidFill>
                <a:srgbClr val="3C4043"/>
              </a:solidFill>
              <a:latin typeface="Google Sans Text"/>
              <a:ea typeface="Google Sans Text"/>
              <a:cs typeface="Google Sans Text"/>
              <a:sym typeface="Google Sans Tex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3"/>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--trigger-event google.storage.object.finalize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--trigger-event google.storage.object.create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--trigger-event google.storage.object.change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--trigger-event google.storage.object.add</a:t>
            </a:r>
            <a:endParaRPr sz="2400">
              <a:solidFill>
                <a:srgbClr val="3C4043"/>
              </a:solidFill>
              <a:latin typeface="Google Sans Text"/>
              <a:ea typeface="Google Sans Text"/>
              <a:cs typeface="Google Sans Text"/>
              <a:sym typeface="Google Sans Text"/>
            </a:endParaRPr>
          </a:p>
        </p:txBody>
      </p:sp>
      <p:sp>
        <p:nvSpPr>
          <p:cNvPr id="718" name="Google Shape;718;p63"/>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000">
              <a:solidFill>
                <a:srgbClr val="202124"/>
              </a:solidFill>
              <a:latin typeface="Google Sans Medium"/>
              <a:ea typeface="Google Sans Medium"/>
              <a:cs typeface="Google Sans Medium"/>
              <a:sym typeface="Google Sans Medium"/>
            </a:endParaRPr>
          </a:p>
        </p:txBody>
      </p:sp>
      <p:pic>
        <p:nvPicPr>
          <p:cNvPr id="719" name="Google Shape;719;p6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720" name="Google Shape;720;p63"/>
          <p:cNvSpPr/>
          <p:nvPr/>
        </p:nvSpPr>
        <p:spPr>
          <a:xfrm rot="5400000">
            <a:off x="2949275" y="4689550"/>
            <a:ext cx="1104600" cy="70029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3"/>
          <p:cNvSpPr txBox="1"/>
          <p:nvPr/>
        </p:nvSpPr>
        <p:spPr>
          <a:xfrm>
            <a:off x="914350" y="4292450"/>
            <a:ext cx="6116700" cy="3055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need to analyze and act on files being added to a Cloud Storage bucket. Your programming team is proficient in Python. The analysis you need to do takes at most 5 minutes. You implement a Cloud Function to accomplish your processing and specify a trigger resource pointing to your bucket. </a:t>
            </a:r>
            <a:endParaRPr sz="2400">
              <a:solidFill>
                <a:srgbClr val="3C4043"/>
              </a:solidFill>
              <a:latin typeface="Google Sans Text"/>
              <a:ea typeface="Google Sans Text"/>
              <a:cs typeface="Google Sans Text"/>
              <a:sym typeface="Google Sans Text"/>
            </a:endParaRPr>
          </a:p>
        </p:txBody>
      </p:sp>
      <p:sp>
        <p:nvSpPr>
          <p:cNvPr id="722" name="Google Shape;722;p63"/>
          <p:cNvSpPr txBox="1"/>
          <p:nvPr/>
        </p:nvSpPr>
        <p:spPr>
          <a:xfrm>
            <a:off x="914350" y="7794550"/>
            <a:ext cx="58080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How should you configure the --trigger-event parameter using gcloud?</a:t>
            </a:r>
            <a:endParaRPr sz="2400">
              <a:solidFill>
                <a:srgbClr val="FFFFFF"/>
              </a:solidFill>
              <a:latin typeface="Google Sans Text"/>
              <a:ea typeface="Google Sans Text"/>
              <a:cs typeface="Google Sans Text"/>
              <a:sym typeface="Google Sans Text"/>
            </a:endParaRPr>
          </a:p>
        </p:txBody>
      </p:sp>
      <p:sp>
        <p:nvSpPr>
          <p:cNvPr id="723" name="Google Shape;723;p6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725" name="Google Shape;725;p63"/>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2" name="Google Shape;122;p2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8"/>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24" name="Google Shape;124;p28"/>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000">
              <a:solidFill>
                <a:srgbClr val="202124"/>
              </a:solidFill>
              <a:latin typeface="Google Sans Medium"/>
              <a:ea typeface="Google Sans Medium"/>
              <a:cs typeface="Google Sans Medium"/>
              <a:sym typeface="Google Sans Medium"/>
            </a:endParaRPr>
          </a:p>
        </p:txBody>
      </p:sp>
      <p:pic>
        <p:nvPicPr>
          <p:cNvPr id="125" name="Google Shape;125;p2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6" name="Google Shape;126;p28"/>
          <p:cNvSpPr/>
          <p:nvPr/>
        </p:nvSpPr>
        <p:spPr>
          <a:xfrm rot="5400000">
            <a:off x="3722300" y="2969175"/>
            <a:ext cx="1143000" cy="85875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txBox="1"/>
          <p:nvPr/>
        </p:nvSpPr>
        <p:spPr>
          <a:xfrm>
            <a:off x="9703925" y="4362525"/>
            <a:ext cx="76698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Stella a roles/compute.viewer role.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Stella compute.instances.get permissions on all of the projects she needs to monitor.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Add Stella to a Google Group in your organization. Bind that group to roles/compute.viewer.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the “viewer” policy to Stella.</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128" name="Google Shape;128;p28"/>
          <p:cNvSpPr txBox="1"/>
          <p:nvPr/>
        </p:nvSpPr>
        <p:spPr>
          <a:xfrm>
            <a:off x="914350" y="4362525"/>
            <a:ext cx="7669800" cy="1785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Stella is a new member of a team in your company who has been put in charge of monitoring VM instances in the organization. Stella will need the required permissions to perform this role. </a:t>
            </a:r>
            <a:endParaRPr sz="2400">
              <a:solidFill>
                <a:srgbClr val="FFFFFF"/>
              </a:solidFill>
              <a:latin typeface="Google Sans Text"/>
              <a:ea typeface="Google Sans Text"/>
              <a:cs typeface="Google Sans Text"/>
              <a:sym typeface="Google Sans Text"/>
            </a:endParaRPr>
          </a:p>
        </p:txBody>
      </p:sp>
      <p:sp>
        <p:nvSpPr>
          <p:cNvPr id="129" name="Google Shape;129;p28"/>
          <p:cNvSpPr txBox="1"/>
          <p:nvPr/>
        </p:nvSpPr>
        <p:spPr>
          <a:xfrm>
            <a:off x="914350" y="6821200"/>
            <a:ext cx="73518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How should you grant her those permissions?</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4"/>
          <p:cNvSpPr txBox="1"/>
          <p:nvPr/>
        </p:nvSpPr>
        <p:spPr>
          <a:xfrm>
            <a:off x="29051250" y="2786625"/>
            <a:ext cx="7060500" cy="6309600"/>
          </a:xfrm>
          <a:prstGeom prst="rect">
            <a:avLst/>
          </a:prstGeom>
          <a:noFill/>
          <a:ln>
            <a:noFill/>
          </a:ln>
        </p:spPr>
        <p:txBody>
          <a:bodyPr anchorCtr="0" anchor="t" bIns="0" lIns="0" spcFirstLastPara="1" rIns="182850" wrap="square" tIns="0">
            <a:noAutofit/>
          </a:bodyPr>
          <a:lstStyle/>
          <a:p>
            <a:pPr indent="0" lvl="0" marL="0" rtl="0" algn="l">
              <a:lnSpc>
                <a:spcPct val="150000"/>
              </a:lnSpc>
              <a:spcBef>
                <a:spcPts val="0"/>
              </a:spcBef>
              <a:spcAft>
                <a:spcPts val="0"/>
              </a:spcAft>
              <a:buNone/>
            </a:pPr>
            <a:r>
              <a:rPr b="1" lang="en" sz="2800">
                <a:solidFill>
                  <a:srgbClr val="3C4043"/>
                </a:solidFill>
                <a:latin typeface="Google Sans Text"/>
                <a:ea typeface="Google Sans Text"/>
                <a:cs typeface="Google Sans Text"/>
                <a:sym typeface="Google Sans Text"/>
              </a:rPr>
              <a:t>Documentation</a:t>
            </a:r>
            <a:endParaRPr b="1"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Choose an App Engine environment | App Engine Documentation</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Application Hosting Options</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Cloud Run: What no one tells you about Serverless (and how it's done)</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Learn Cloud Functions in a snap!</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Cloud Functions</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45720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731" name="Google Shape;731;p64"/>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732" name="Google Shape;732;p64"/>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733" name="Google Shape;733;p64"/>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734" name="Google Shape;734;p64"/>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735" name="Google Shape;735;p64"/>
          <p:cNvSpPr txBox="1"/>
          <p:nvPr/>
        </p:nvSpPr>
        <p:spPr>
          <a:xfrm>
            <a:off x="12585650" y="4272300"/>
            <a:ext cx="4934100" cy="44676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8">
                  <a:extLst>
                    <a:ext uri="{A12FA001-AC4F-418D-AE19-62706E023703}">
                      <ahyp:hlinkClr val="tx"/>
                    </a:ext>
                  </a:extLst>
                </a:hlinkClick>
              </a:rPr>
              <a:t>Choose an App Engine environment | App Engine Documentation</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9">
                  <a:extLst>
                    <a:ext uri="{A12FA001-AC4F-418D-AE19-62706E023703}">
                      <ahyp:hlinkClr val="tx"/>
                    </a:ext>
                  </a:extLst>
                </a:hlinkClick>
              </a:rPr>
              <a:t>Application Hosting Options</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10">
                  <a:extLst>
                    <a:ext uri="{A12FA001-AC4F-418D-AE19-62706E023703}">
                      <ahyp:hlinkClr val="tx"/>
                    </a:ext>
                  </a:extLst>
                </a:hlinkClick>
              </a:rPr>
              <a:t>Cloud Run: What no one tells you about Serverless (and how it's done)</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11">
                  <a:extLst>
                    <a:ext uri="{A12FA001-AC4F-418D-AE19-62706E023703}">
                      <ahyp:hlinkClr val="tx"/>
                    </a:ext>
                  </a:extLst>
                </a:hlinkClick>
              </a:rPr>
              <a:t>Learn Cloud Functions in a snap!</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rPr lang="en" sz="2400" u="sng">
                <a:solidFill>
                  <a:srgbClr val="1A73E8"/>
                </a:solidFill>
                <a:latin typeface="Google Sans"/>
                <a:ea typeface="Google Sans"/>
                <a:cs typeface="Google Sans"/>
                <a:sym typeface="Google Sans"/>
                <a:hlinkClick r:id="rId12">
                  <a:extLst>
                    <a:ext uri="{A12FA001-AC4F-418D-AE19-62706E023703}">
                      <ahyp:hlinkClr val="tx"/>
                    </a:ext>
                  </a:extLst>
                </a:hlinkClick>
              </a:rPr>
              <a:t>Cloud Functions</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p:txBody>
      </p:sp>
      <p:sp>
        <p:nvSpPr>
          <p:cNvPr id="736" name="Google Shape;736;p64"/>
          <p:cNvSpPr txBox="1"/>
          <p:nvPr/>
        </p:nvSpPr>
        <p:spPr>
          <a:xfrm>
            <a:off x="914350" y="4245825"/>
            <a:ext cx="9357600" cy="17817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400" u="sng">
                <a:solidFill>
                  <a:srgbClr val="1A73E8"/>
                </a:solidFill>
                <a:latin typeface="Google Sans Text"/>
                <a:ea typeface="Google Sans Text"/>
                <a:cs typeface="Google Sans Text"/>
                <a:sym typeface="Google Sans Text"/>
                <a:hlinkClick r:id="rId13">
                  <a:extLst>
                    <a:ext uri="{A12FA001-AC4F-418D-AE19-62706E023703}">
                      <ahyp:hlinkClr val="tx"/>
                    </a:ext>
                  </a:extLst>
                </a:hlinkClick>
              </a:rPr>
              <a:t>Google Cloud Fundamentals: Core Infrastructure</a:t>
            </a:r>
            <a:endParaRPr sz="2400">
              <a:solidFill>
                <a:srgbClr val="3C4043"/>
              </a:solidFill>
              <a:latin typeface="Google Sans Text"/>
              <a:ea typeface="Google Sans Text"/>
              <a:cs typeface="Google Sans Text"/>
              <a:sym typeface="Google Sans Text"/>
            </a:endParaRPr>
          </a:p>
          <a:p>
            <a:pPr indent="-381000" lvl="0" marL="457200" rtl="0" algn="l">
              <a:lnSpc>
                <a:spcPct val="100000"/>
              </a:lnSpc>
              <a:spcBef>
                <a:spcPts val="1000"/>
              </a:spcBef>
              <a:spcAft>
                <a:spcPts val="0"/>
              </a:spcAft>
              <a:buSzPts val="2400"/>
              <a:buFont typeface="Google Sans Text"/>
              <a:buChar char="●"/>
            </a:pPr>
            <a:r>
              <a:rPr lang="en" sz="2400">
                <a:solidFill>
                  <a:srgbClr val="3C4043"/>
                </a:solidFill>
                <a:latin typeface="Google Sans Text"/>
                <a:ea typeface="Google Sans Text"/>
                <a:cs typeface="Google Sans Text"/>
                <a:sym typeface="Google Sans Text"/>
              </a:rPr>
              <a:t>M6 Applications in the Cloud</a:t>
            </a:r>
            <a:endParaRPr sz="2400">
              <a:solidFill>
                <a:srgbClr val="3C4043"/>
              </a:solidFill>
              <a:latin typeface="Google Sans Text"/>
              <a:ea typeface="Google Sans Text"/>
              <a:cs typeface="Google Sans Text"/>
              <a:sym typeface="Google Sans Text"/>
            </a:endParaRPr>
          </a:p>
          <a:p>
            <a:pPr indent="-381000" lvl="0" marL="457200" rtl="0" algn="l">
              <a:lnSpc>
                <a:spcPct val="100000"/>
              </a:lnSpc>
              <a:spcBef>
                <a:spcPts val="0"/>
              </a:spcBef>
              <a:spcAft>
                <a:spcPts val="0"/>
              </a:spcAft>
              <a:buSzPts val="2400"/>
              <a:buFont typeface="Google Sans Text"/>
              <a:buChar char="●"/>
            </a:pPr>
            <a:r>
              <a:rPr lang="en" sz="2400">
                <a:solidFill>
                  <a:srgbClr val="3C4043"/>
                </a:solidFill>
                <a:latin typeface="Google Sans Text"/>
                <a:ea typeface="Google Sans Text"/>
                <a:cs typeface="Google Sans Text"/>
                <a:sym typeface="Google Sans Text"/>
              </a:rPr>
              <a:t>M7 Developing and Deploying in the Cloud</a:t>
            </a:r>
            <a:endParaRPr sz="2400">
              <a:solidFill>
                <a:srgbClr val="3C4043"/>
              </a:solidFill>
              <a:latin typeface="Google Sans Text"/>
              <a:ea typeface="Google Sans Text"/>
              <a:cs typeface="Google Sans Text"/>
              <a:sym typeface="Google Sans Text"/>
            </a:endParaRPr>
          </a:p>
          <a:p>
            <a:pPr indent="0" lvl="0" marL="0" rtl="0" algn="l">
              <a:lnSpc>
                <a:spcPct val="100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p:txBody>
      </p:sp>
      <p:sp>
        <p:nvSpPr>
          <p:cNvPr id="737" name="Google Shape;737;p64"/>
          <p:cNvSpPr txBox="1"/>
          <p:nvPr/>
        </p:nvSpPr>
        <p:spPr>
          <a:xfrm>
            <a:off x="2403650" y="914400"/>
            <a:ext cx="114657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Deploying and implementing Cloud Run and Cloud Functions resources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738" name="Google Shape;738;p6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739" name="Google Shape;739;p6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5"/>
          <p:cNvSpPr/>
          <p:nvPr/>
        </p:nvSpPr>
        <p:spPr>
          <a:xfrm rot="5400000">
            <a:off x="3087575" y="3773425"/>
            <a:ext cx="828000" cy="70029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Run a </a:t>
            </a:r>
            <a:r>
              <a:rPr b="1" i="1" lang="en" sz="2400">
                <a:solidFill>
                  <a:schemeClr val="dk1"/>
                </a:solidFill>
                <a:latin typeface="Google Sans Text"/>
                <a:ea typeface="Google Sans Text"/>
                <a:cs typeface="Google Sans Text"/>
                <a:sym typeface="Google Sans Text"/>
              </a:rPr>
              <a:t>gcloud storage objects</a:t>
            </a:r>
            <a:r>
              <a:rPr lang="en" sz="2400">
                <a:solidFill>
                  <a:schemeClr val="dk1"/>
                </a:solidFill>
                <a:latin typeface="Google Sans Text"/>
                <a:ea typeface="Google Sans Text"/>
                <a:cs typeface="Google Sans Text"/>
                <a:sym typeface="Google Sans Text"/>
              </a:rPr>
              <a:t> command and specify --remove-acl-grant.</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Run a </a:t>
            </a:r>
            <a:r>
              <a:rPr b="1" i="1" lang="en" sz="2400">
                <a:solidFill>
                  <a:schemeClr val="dk1"/>
                </a:solidFill>
                <a:latin typeface="Google Sans Text"/>
                <a:ea typeface="Google Sans Text"/>
                <a:cs typeface="Google Sans Text"/>
                <a:sym typeface="Google Sans Text"/>
              </a:rPr>
              <a:t>gsutil mb</a:t>
            </a:r>
            <a:r>
              <a:rPr lang="en" sz="2400">
                <a:solidFill>
                  <a:schemeClr val="dk1"/>
                </a:solidFill>
                <a:latin typeface="Google Sans Text"/>
                <a:ea typeface="Google Sans Text"/>
                <a:cs typeface="Google Sans Text"/>
                <a:sym typeface="Google Sans Text"/>
              </a:rPr>
              <a:t> command specifying a multi-regional location and an option to turn ACL evaluation off. </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Medium"/>
                <a:ea typeface="Google Sans Text Medium"/>
                <a:cs typeface="Google Sans Text Medium"/>
                <a:sym typeface="Google Sans Text Medium"/>
              </a:rPr>
              <a:t>Run a </a:t>
            </a:r>
            <a:r>
              <a:rPr b="1" i="1" lang="en" sz="2400">
                <a:solidFill>
                  <a:schemeClr val="dk1"/>
                </a:solidFill>
                <a:latin typeface="Google Sans Text"/>
                <a:ea typeface="Google Sans Text"/>
                <a:cs typeface="Google Sans Text"/>
                <a:sym typeface="Google Sans Text"/>
              </a:rPr>
              <a:t>gcloud storage buckets create </a:t>
            </a:r>
            <a:r>
              <a:rPr lang="en" sz="2400">
                <a:solidFill>
                  <a:schemeClr val="dk1"/>
                </a:solidFill>
                <a:latin typeface="Google Sans Text"/>
                <a:ea typeface="Google Sans Text"/>
                <a:cs typeface="Google Sans Text"/>
                <a:sym typeface="Google Sans Text"/>
              </a:rPr>
              <a:t>command, but do not specify –-location.</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Run a </a:t>
            </a:r>
            <a:r>
              <a:rPr b="1" i="1" lang="en" sz="2400">
                <a:solidFill>
                  <a:schemeClr val="dk1"/>
                </a:solidFill>
                <a:latin typeface="Google Sans Text"/>
                <a:ea typeface="Google Sans Text"/>
                <a:cs typeface="Google Sans Text"/>
                <a:sym typeface="Google Sans Text"/>
              </a:rPr>
              <a:t>gcloud storage buckets create</a:t>
            </a:r>
            <a:r>
              <a:rPr lang="en" sz="2400">
                <a:solidFill>
                  <a:schemeClr val="dk1"/>
                </a:solidFill>
                <a:latin typeface="Google Sans Text"/>
                <a:ea typeface="Google Sans Text"/>
                <a:cs typeface="Google Sans Text"/>
                <a:sym typeface="Google Sans Text"/>
              </a:rPr>
              <a:t> command specifying –-placement us-east1, europe-west2</a:t>
            </a:r>
            <a:endParaRPr sz="2400">
              <a:solidFill>
                <a:srgbClr val="3C4043"/>
              </a:solidFill>
              <a:latin typeface="Google Sans Text"/>
              <a:ea typeface="Google Sans Text"/>
              <a:cs typeface="Google Sans Text"/>
              <a:sym typeface="Google Sans Text"/>
            </a:endParaRPr>
          </a:p>
        </p:txBody>
      </p:sp>
      <p:sp>
        <p:nvSpPr>
          <p:cNvPr id="747" name="Google Shape;747;p65"/>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000">
              <a:solidFill>
                <a:srgbClr val="202124"/>
              </a:solidFill>
              <a:latin typeface="Google Sans Medium"/>
              <a:ea typeface="Google Sans Medium"/>
              <a:cs typeface="Google Sans Medium"/>
              <a:sym typeface="Google Sans Medium"/>
            </a:endParaRPr>
          </a:p>
        </p:txBody>
      </p:sp>
      <p:pic>
        <p:nvPicPr>
          <p:cNvPr id="748" name="Google Shape;748;p6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749" name="Google Shape;749;p65"/>
          <p:cNvSpPr txBox="1"/>
          <p:nvPr/>
        </p:nvSpPr>
        <p:spPr>
          <a:xfrm>
            <a:off x="914350" y="4292450"/>
            <a:ext cx="6116700" cy="1736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require a Cloud Storage bucket serving users in New York City and San Francisco. Users in London will not use this bucket. You do not plan on using ACLs. </a:t>
            </a:r>
            <a:endParaRPr sz="2400">
              <a:solidFill>
                <a:srgbClr val="3C4043"/>
              </a:solidFill>
              <a:latin typeface="Google Sans Text"/>
              <a:ea typeface="Google Sans Text"/>
              <a:cs typeface="Google Sans Text"/>
              <a:sym typeface="Google Sans Text"/>
            </a:endParaRPr>
          </a:p>
        </p:txBody>
      </p:sp>
      <p:sp>
        <p:nvSpPr>
          <p:cNvPr id="750" name="Google Shape;750;p65"/>
          <p:cNvSpPr txBox="1"/>
          <p:nvPr/>
        </p:nvSpPr>
        <p:spPr>
          <a:xfrm>
            <a:off x="914350" y="6878425"/>
            <a:ext cx="58080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CLI command do you use?</a:t>
            </a:r>
            <a:endParaRPr sz="2400">
              <a:solidFill>
                <a:srgbClr val="FFFFFF"/>
              </a:solidFill>
              <a:latin typeface="Google Sans Text"/>
              <a:ea typeface="Google Sans Text"/>
              <a:cs typeface="Google Sans Text"/>
              <a:sym typeface="Google Sans Text"/>
            </a:endParaRPr>
          </a:p>
        </p:txBody>
      </p:sp>
      <p:sp>
        <p:nvSpPr>
          <p:cNvPr id="751" name="Google Shape;751;p6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753" name="Google Shape;753;p65"/>
          <p:cNvSpPr txBox="1"/>
          <p:nvPr/>
        </p:nvSpPr>
        <p:spPr>
          <a:xfrm>
            <a:off x="1031405"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6"/>
          <p:cNvSpPr/>
          <p:nvPr/>
        </p:nvSpPr>
        <p:spPr>
          <a:xfrm rot="5400000">
            <a:off x="3392525" y="3757575"/>
            <a:ext cx="1621500" cy="84063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txBox="1"/>
          <p:nvPr/>
        </p:nvSpPr>
        <p:spPr>
          <a:xfrm>
            <a:off x="9220250" y="4292450"/>
            <a:ext cx="81534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--availability-type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--replica-type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--secondary-zone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t>
            </a:r>
            <a:r>
              <a:rPr lang="en" sz="2400">
                <a:solidFill>
                  <a:srgbClr val="3C4043"/>
                </a:solidFill>
                <a:highlight>
                  <a:srgbClr val="FFFF00"/>
                </a:highlight>
                <a:latin typeface="Google Sans Text"/>
                <a:ea typeface="Google Sans Text"/>
                <a:cs typeface="Google Sans Text"/>
                <a:sym typeface="Google Sans Text"/>
              </a:rPr>
              <a:t>control_plane</a:t>
            </a:r>
            <a:r>
              <a:rPr lang="en" sz="2400">
                <a:solidFill>
                  <a:srgbClr val="3C4043"/>
                </a:solidFill>
                <a:latin typeface="Google Sans Text"/>
                <a:ea typeface="Google Sans Text"/>
                <a:cs typeface="Google Sans Text"/>
                <a:sym typeface="Google Sans Text"/>
              </a:rPr>
              <a:t>-instance-name</a:t>
            </a:r>
            <a:endParaRPr sz="2400">
              <a:solidFill>
                <a:srgbClr val="3C4043"/>
              </a:solidFill>
              <a:latin typeface="Google Sans Text"/>
              <a:ea typeface="Google Sans Text"/>
              <a:cs typeface="Google Sans Text"/>
              <a:sym typeface="Google Sans Text"/>
            </a:endParaRPr>
          </a:p>
        </p:txBody>
      </p:sp>
      <p:sp>
        <p:nvSpPr>
          <p:cNvPr id="760" name="Google Shape;760;p66"/>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000">
              <a:solidFill>
                <a:srgbClr val="202124"/>
              </a:solidFill>
              <a:latin typeface="Google Sans Medium"/>
              <a:ea typeface="Google Sans Medium"/>
              <a:cs typeface="Google Sans Medium"/>
              <a:sym typeface="Google Sans Medium"/>
            </a:endParaRPr>
          </a:p>
        </p:txBody>
      </p:sp>
      <p:pic>
        <p:nvPicPr>
          <p:cNvPr id="761" name="Google Shape;761;p6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762" name="Google Shape;762;p66"/>
          <p:cNvSpPr txBox="1"/>
          <p:nvPr/>
        </p:nvSpPr>
        <p:spPr>
          <a:xfrm>
            <a:off x="914350" y="4292450"/>
            <a:ext cx="73659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asks you to implement Cloud SQL as a database backend to their supply chain application. You want to configure automatic failover in case of a zone outage. You decide to use the </a:t>
            </a:r>
            <a:r>
              <a:rPr b="1" i="1" lang="en" sz="2400">
                <a:solidFill>
                  <a:srgbClr val="3C4043"/>
                </a:solidFill>
                <a:latin typeface="Google Sans Text"/>
                <a:ea typeface="Google Sans Text"/>
                <a:cs typeface="Google Sans Text"/>
                <a:sym typeface="Google Sans Text"/>
              </a:rPr>
              <a:t>gcloud sql instances create</a:t>
            </a:r>
            <a:r>
              <a:rPr lang="en" sz="2400">
                <a:solidFill>
                  <a:srgbClr val="3C4043"/>
                </a:solidFill>
                <a:latin typeface="Google Sans Text"/>
                <a:ea typeface="Google Sans Text"/>
                <a:cs typeface="Google Sans Text"/>
                <a:sym typeface="Google Sans Text"/>
              </a:rPr>
              <a:t> command set to accomplish this.</a:t>
            </a:r>
            <a:endParaRPr sz="2400">
              <a:solidFill>
                <a:srgbClr val="3C4043"/>
              </a:solidFill>
              <a:latin typeface="Google Sans Text"/>
              <a:ea typeface="Google Sans Text"/>
              <a:cs typeface="Google Sans Text"/>
              <a:sym typeface="Google Sans Text"/>
            </a:endParaRPr>
          </a:p>
        </p:txBody>
      </p:sp>
      <p:sp>
        <p:nvSpPr>
          <p:cNvPr id="763" name="Google Shape;763;p66"/>
          <p:cNvSpPr txBox="1"/>
          <p:nvPr/>
        </p:nvSpPr>
        <p:spPr>
          <a:xfrm>
            <a:off x="914350" y="7564225"/>
            <a:ext cx="70569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Which gcloud command line argument is required to configure the stated failover capability as you create the required instances?</a:t>
            </a:r>
            <a:endParaRPr sz="2400">
              <a:solidFill>
                <a:schemeClr val="dk1"/>
              </a:solidFill>
              <a:latin typeface="Google Sans Text"/>
              <a:ea typeface="Google Sans Text"/>
              <a:cs typeface="Google Sans Text"/>
              <a:sym typeface="Google Sans Text"/>
            </a:endParaRPr>
          </a:p>
        </p:txBody>
      </p:sp>
      <p:sp>
        <p:nvSpPr>
          <p:cNvPr id="764" name="Google Shape;764;p6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766" name="Google Shape;766;p66"/>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7"/>
          <p:cNvSpPr/>
          <p:nvPr/>
        </p:nvSpPr>
        <p:spPr>
          <a:xfrm rot="5400000">
            <a:off x="3087575" y="4078225"/>
            <a:ext cx="828000" cy="70029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7"/>
          <p:cNvSpPr txBox="1"/>
          <p:nvPr/>
        </p:nvSpPr>
        <p:spPr>
          <a:xfrm>
            <a:off x="8771325" y="4292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a </a:t>
            </a:r>
            <a:r>
              <a:rPr b="1" i="1" lang="en" sz="2400">
                <a:solidFill>
                  <a:srgbClr val="3C4043"/>
                </a:solidFill>
                <a:latin typeface="Google Sans Text"/>
                <a:ea typeface="Google Sans Text"/>
                <a:cs typeface="Google Sans Text"/>
                <a:sym typeface="Google Sans Text"/>
              </a:rPr>
              <a:t>bq load</a:t>
            </a:r>
            <a:r>
              <a:rPr lang="en" sz="2400">
                <a:solidFill>
                  <a:srgbClr val="3C4043"/>
                </a:solidFill>
                <a:latin typeface="Google Sans Text"/>
                <a:ea typeface="Google Sans Text"/>
                <a:cs typeface="Google Sans Text"/>
                <a:sym typeface="Google Sans Text"/>
              </a:rPr>
              <a:t> command in a command line script and schedule it with cron.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Read the data from your bucket by using the BigQuery streaming API in a program.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 a Cloud Function to push data to BigQuery through a Dataflow pipeline.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Use the BigQuery data transfer service to schedule a transfer between your bucket and BigQuery.</a:t>
            </a:r>
            <a:endParaRPr sz="2400">
              <a:solidFill>
                <a:srgbClr val="3C4043"/>
              </a:solidFill>
              <a:latin typeface="Google Sans Text"/>
              <a:ea typeface="Google Sans Text"/>
              <a:cs typeface="Google Sans Text"/>
              <a:sym typeface="Google Sans Text"/>
            </a:endParaRPr>
          </a:p>
        </p:txBody>
      </p:sp>
      <p:sp>
        <p:nvSpPr>
          <p:cNvPr id="773" name="Google Shape;773;p67"/>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000">
              <a:solidFill>
                <a:srgbClr val="202124"/>
              </a:solidFill>
              <a:latin typeface="Google Sans Medium"/>
              <a:ea typeface="Google Sans Medium"/>
              <a:cs typeface="Google Sans Medium"/>
              <a:sym typeface="Google Sans Medium"/>
            </a:endParaRPr>
          </a:p>
        </p:txBody>
      </p:sp>
      <p:pic>
        <p:nvPicPr>
          <p:cNvPr id="774" name="Google Shape;774;p6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775" name="Google Shape;775;p67"/>
          <p:cNvSpPr txBox="1"/>
          <p:nvPr/>
        </p:nvSpPr>
        <p:spPr>
          <a:xfrm>
            <a:off x="914350" y="4292450"/>
            <a:ext cx="60888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Superstore’s marketing department needs to load some slowly changing data into BigQuery. The data arrives hourly in a Cloud Storage bucket. You want to minimize cost and implement this in the fewest steps.</a:t>
            </a:r>
            <a:endParaRPr sz="2400">
              <a:solidFill>
                <a:srgbClr val="3C4043"/>
              </a:solidFill>
              <a:latin typeface="Google Sans Text"/>
              <a:ea typeface="Google Sans Text"/>
              <a:cs typeface="Google Sans Text"/>
              <a:sym typeface="Google Sans Text"/>
            </a:endParaRPr>
          </a:p>
        </p:txBody>
      </p:sp>
      <p:sp>
        <p:nvSpPr>
          <p:cNvPr id="776" name="Google Shape;776;p67"/>
          <p:cNvSpPr txBox="1"/>
          <p:nvPr/>
        </p:nvSpPr>
        <p:spPr>
          <a:xfrm>
            <a:off x="914350" y="7183225"/>
            <a:ext cx="58080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777" name="Google Shape;777;p6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779" name="Google Shape;779;p67"/>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8"/>
          <p:cNvSpPr/>
          <p:nvPr/>
        </p:nvSpPr>
        <p:spPr>
          <a:xfrm>
            <a:off x="12149350" y="2310700"/>
            <a:ext cx="6291300" cy="8128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785" name="Google Shape;785;p68"/>
          <p:cNvSpPr txBox="1"/>
          <p:nvPr/>
        </p:nvSpPr>
        <p:spPr>
          <a:xfrm>
            <a:off x="12882050" y="3897750"/>
            <a:ext cx="4693800" cy="42123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Creating storage buckets | Cloud Storage</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What is Cloud Storage?</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Cloud SQL for MySQL features</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Creating instances | Cloud SQL for MySQL</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How to load, import, or ingest data into BigQuery for analysis</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Introduction to loading data | BigQuery</a:t>
            </a:r>
            <a:r>
              <a:rPr lang="en" sz="2200">
                <a:solidFill>
                  <a:srgbClr val="3C4043"/>
                </a:solidFill>
                <a:latin typeface="Google Sans Text"/>
                <a:ea typeface="Google Sans Text"/>
                <a:cs typeface="Google Sans Text"/>
                <a:sym typeface="Google Sans Text"/>
              </a:rPr>
              <a:t> </a:t>
            </a:r>
            <a:endParaRPr sz="2200">
              <a:solidFill>
                <a:srgbClr val="202124"/>
              </a:solidFill>
              <a:latin typeface="Google Sans Text"/>
              <a:ea typeface="Google Sans Text"/>
              <a:cs typeface="Google Sans Text"/>
              <a:sym typeface="Google Sans Text"/>
            </a:endParaRPr>
          </a:p>
        </p:txBody>
      </p:sp>
      <p:cxnSp>
        <p:nvCxnSpPr>
          <p:cNvPr id="786" name="Google Shape;786;p68"/>
          <p:cNvCxnSpPr/>
          <p:nvPr/>
        </p:nvCxnSpPr>
        <p:spPr>
          <a:xfrm>
            <a:off x="6992252" y="3691350"/>
            <a:ext cx="4364100" cy="0"/>
          </a:xfrm>
          <a:prstGeom prst="straightConnector1">
            <a:avLst/>
          </a:prstGeom>
          <a:noFill/>
          <a:ln cap="flat" cmpd="sng" w="76200">
            <a:solidFill>
              <a:srgbClr val="EA4335"/>
            </a:solidFill>
            <a:prstDash val="solid"/>
            <a:round/>
            <a:headEnd len="med" w="med" type="none"/>
            <a:tailEnd len="med" w="med" type="none"/>
          </a:ln>
        </p:spPr>
      </p:cxnSp>
      <p:sp>
        <p:nvSpPr>
          <p:cNvPr id="787" name="Google Shape;787;p68"/>
          <p:cNvSpPr txBox="1"/>
          <p:nvPr/>
        </p:nvSpPr>
        <p:spPr>
          <a:xfrm>
            <a:off x="7008750" y="3072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Badges</a:t>
            </a:r>
            <a:endParaRPr sz="2800">
              <a:solidFill>
                <a:srgbClr val="3C4043"/>
              </a:solidFill>
              <a:latin typeface="Google Sans Medium"/>
              <a:ea typeface="Google Sans Medium"/>
              <a:cs typeface="Google Sans Medium"/>
              <a:sym typeface="Google Sans Medium"/>
            </a:endParaRPr>
          </a:p>
        </p:txBody>
      </p:sp>
      <p:sp>
        <p:nvSpPr>
          <p:cNvPr id="788" name="Google Shape;788;p68"/>
          <p:cNvSpPr txBox="1"/>
          <p:nvPr/>
        </p:nvSpPr>
        <p:spPr>
          <a:xfrm>
            <a:off x="12882050" y="30725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789" name="Google Shape;789;p68"/>
          <p:cNvSpPr txBox="1"/>
          <p:nvPr/>
        </p:nvSpPr>
        <p:spPr>
          <a:xfrm>
            <a:off x="1066750" y="30725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790" name="Google Shape;790;p68"/>
          <p:cNvCxnSpPr/>
          <p:nvPr/>
        </p:nvCxnSpPr>
        <p:spPr>
          <a:xfrm>
            <a:off x="1155090" y="3691350"/>
            <a:ext cx="5288400" cy="0"/>
          </a:xfrm>
          <a:prstGeom prst="straightConnector1">
            <a:avLst/>
          </a:prstGeom>
          <a:noFill/>
          <a:ln cap="flat" cmpd="sng" w="76200">
            <a:solidFill>
              <a:srgbClr val="4285F4"/>
            </a:solidFill>
            <a:prstDash val="solid"/>
            <a:round/>
            <a:headEnd len="med" w="med" type="none"/>
            <a:tailEnd len="med" w="med" type="none"/>
          </a:ln>
        </p:spPr>
      </p:cxnSp>
      <p:sp>
        <p:nvSpPr>
          <p:cNvPr id="791" name="Google Shape;791;p68"/>
          <p:cNvSpPr txBox="1"/>
          <p:nvPr/>
        </p:nvSpPr>
        <p:spPr>
          <a:xfrm>
            <a:off x="2556050" y="1066800"/>
            <a:ext cx="89634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Deploying and implementing data solutions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792" name="Google Shape;792;p68"/>
          <p:cNvSpPr txBox="1"/>
          <p:nvPr/>
        </p:nvSpPr>
        <p:spPr>
          <a:xfrm>
            <a:off x="914400" y="12007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793" name="Google Shape;793;p68"/>
          <p:cNvSpPr/>
          <p:nvPr/>
        </p:nvSpPr>
        <p:spPr>
          <a:xfrm>
            <a:off x="2316600" y="10729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8"/>
          <p:cNvSpPr txBox="1"/>
          <p:nvPr/>
        </p:nvSpPr>
        <p:spPr>
          <a:xfrm>
            <a:off x="1183805" y="14524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795" name="Google Shape;795;p68"/>
          <p:cNvSpPr/>
          <p:nvPr/>
        </p:nvSpPr>
        <p:spPr>
          <a:xfrm>
            <a:off x="1110675" y="5504300"/>
            <a:ext cx="5332800" cy="17751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8"/>
          <p:cNvSpPr/>
          <p:nvPr/>
        </p:nvSpPr>
        <p:spPr>
          <a:xfrm>
            <a:off x="1110675" y="7745875"/>
            <a:ext cx="5332800" cy="17751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8"/>
          <p:cNvSpPr txBox="1"/>
          <p:nvPr/>
        </p:nvSpPr>
        <p:spPr>
          <a:xfrm>
            <a:off x="1339125" y="5614313"/>
            <a:ext cx="4593000" cy="1667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M5 Storage and                   </a:t>
            </a:r>
            <a:r>
              <a:rPr lang="en" sz="2200">
                <a:solidFill>
                  <a:srgbClr val="3C4043"/>
                </a:solidFill>
                <a:latin typeface="Google Sans Text"/>
                <a:ea typeface="Google Sans Text"/>
                <a:cs typeface="Google Sans Text"/>
                <a:sym typeface="Google Sans Text"/>
              </a:rPr>
              <a:t>Database</a:t>
            </a:r>
            <a:r>
              <a:rPr lang="en" sz="2200">
                <a:solidFill>
                  <a:srgbClr val="3C4043"/>
                </a:solidFill>
                <a:latin typeface="Google Sans Text"/>
                <a:ea typeface="Google Sans Text"/>
                <a:cs typeface="Google Sans Text"/>
                <a:sym typeface="Google Sans Text"/>
              </a:rPr>
              <a:t> Services</a:t>
            </a:r>
            <a:endParaRPr sz="2200">
              <a:solidFill>
                <a:srgbClr val="202124"/>
              </a:solidFill>
              <a:latin typeface="Google Sans Text"/>
              <a:ea typeface="Google Sans Text"/>
              <a:cs typeface="Google Sans Text"/>
              <a:sym typeface="Google Sans Text"/>
            </a:endParaRPr>
          </a:p>
        </p:txBody>
      </p:sp>
      <p:sp>
        <p:nvSpPr>
          <p:cNvPr id="798" name="Google Shape;798;p68"/>
          <p:cNvSpPr txBox="1"/>
          <p:nvPr/>
        </p:nvSpPr>
        <p:spPr>
          <a:xfrm>
            <a:off x="1339125" y="7836038"/>
            <a:ext cx="4602600" cy="1667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Essential Google Cloud 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Storage and 			Database Services</a:t>
            </a:r>
            <a:endParaRPr sz="2200">
              <a:solidFill>
                <a:srgbClr val="202124"/>
              </a:solidFill>
              <a:latin typeface="Google Sans Text"/>
              <a:ea typeface="Google Sans Text"/>
              <a:cs typeface="Google Sans Text"/>
              <a:sym typeface="Google Sans Text"/>
            </a:endParaRPr>
          </a:p>
        </p:txBody>
      </p:sp>
      <p:grpSp>
        <p:nvGrpSpPr>
          <p:cNvPr id="799" name="Google Shape;799;p68"/>
          <p:cNvGrpSpPr/>
          <p:nvPr/>
        </p:nvGrpSpPr>
        <p:grpSpPr>
          <a:xfrm>
            <a:off x="5525227" y="8593890"/>
            <a:ext cx="675600" cy="675600"/>
            <a:chOff x="958127" y="6085527"/>
            <a:chExt cx="675600" cy="675600"/>
          </a:xfrm>
        </p:grpSpPr>
        <p:sp>
          <p:nvSpPr>
            <p:cNvPr id="800" name="Google Shape;800;p68"/>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68"/>
            <p:cNvPicPr preferRelativeResize="0"/>
            <p:nvPr/>
          </p:nvPicPr>
          <p:blipFill>
            <a:blip r:embed="rId11">
              <a:alphaModFix/>
            </a:blip>
            <a:stretch>
              <a:fillRect/>
            </a:stretch>
          </p:blipFill>
          <p:spPr>
            <a:xfrm>
              <a:off x="1089993" y="6245277"/>
              <a:ext cx="409470" cy="363974"/>
            </a:xfrm>
            <a:prstGeom prst="rect">
              <a:avLst/>
            </a:prstGeom>
            <a:noFill/>
            <a:ln>
              <a:noFill/>
            </a:ln>
          </p:spPr>
        </p:pic>
      </p:grpSp>
      <p:sp>
        <p:nvSpPr>
          <p:cNvPr id="802" name="Google Shape;802;p68"/>
          <p:cNvSpPr txBox="1"/>
          <p:nvPr/>
        </p:nvSpPr>
        <p:spPr>
          <a:xfrm>
            <a:off x="1339125" y="3815688"/>
            <a:ext cx="5332800" cy="17958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2">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Storage in the Cloud</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803" name="Google Shape;803;p68"/>
          <p:cNvGrpSpPr/>
          <p:nvPr/>
        </p:nvGrpSpPr>
        <p:grpSpPr>
          <a:xfrm>
            <a:off x="5539302" y="5723990"/>
            <a:ext cx="675600" cy="675600"/>
            <a:chOff x="985077" y="3912152"/>
            <a:chExt cx="675600" cy="675600"/>
          </a:xfrm>
        </p:grpSpPr>
        <p:sp>
          <p:nvSpPr>
            <p:cNvPr id="804" name="Google Shape;804;p68"/>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68"/>
            <p:cNvPicPr preferRelativeResize="0"/>
            <p:nvPr/>
          </p:nvPicPr>
          <p:blipFill>
            <a:blip r:embed="rId13">
              <a:alphaModFix/>
            </a:blip>
            <a:stretch>
              <a:fillRect/>
            </a:stretch>
          </p:blipFill>
          <p:spPr>
            <a:xfrm>
              <a:off x="1092995" y="4060423"/>
              <a:ext cx="454974" cy="363974"/>
            </a:xfrm>
            <a:prstGeom prst="rect">
              <a:avLst/>
            </a:prstGeom>
            <a:noFill/>
            <a:ln>
              <a:noFill/>
            </a:ln>
          </p:spPr>
        </p:pic>
      </p:grpSp>
      <p:sp>
        <p:nvSpPr>
          <p:cNvPr id="806" name="Google Shape;806;p68"/>
          <p:cNvSpPr txBox="1"/>
          <p:nvPr/>
        </p:nvSpPr>
        <p:spPr>
          <a:xfrm>
            <a:off x="3569325" y="709990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grpSp>
        <p:nvGrpSpPr>
          <p:cNvPr id="807" name="Google Shape;807;p68"/>
          <p:cNvGrpSpPr/>
          <p:nvPr/>
        </p:nvGrpSpPr>
        <p:grpSpPr>
          <a:xfrm>
            <a:off x="7318050" y="3897750"/>
            <a:ext cx="3745500" cy="2504400"/>
            <a:chOff x="7450263" y="6447925"/>
            <a:chExt cx="3745500" cy="2504400"/>
          </a:xfrm>
        </p:grpSpPr>
        <p:sp>
          <p:nvSpPr>
            <p:cNvPr id="808" name="Google Shape;808;p68"/>
            <p:cNvSpPr/>
            <p:nvPr/>
          </p:nvSpPr>
          <p:spPr>
            <a:xfrm>
              <a:off x="7450263" y="6447925"/>
              <a:ext cx="3745500" cy="25044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9" name="Google Shape;809;p68"/>
            <p:cNvPicPr preferRelativeResize="0"/>
            <p:nvPr/>
          </p:nvPicPr>
          <p:blipFill>
            <a:blip r:embed="rId14">
              <a:alphaModFix/>
            </a:blip>
            <a:stretch>
              <a:fillRect/>
            </a:stretch>
          </p:blipFill>
          <p:spPr>
            <a:xfrm>
              <a:off x="9114625" y="6611751"/>
              <a:ext cx="416774" cy="416301"/>
            </a:xfrm>
            <a:prstGeom prst="rect">
              <a:avLst/>
            </a:prstGeom>
            <a:noFill/>
            <a:ln>
              <a:noFill/>
            </a:ln>
          </p:spPr>
        </p:pic>
        <p:sp>
          <p:nvSpPr>
            <p:cNvPr id="810" name="Google Shape;810;p68"/>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811" name="Google Shape;811;p68"/>
            <p:cNvSpPr txBox="1"/>
            <p:nvPr/>
          </p:nvSpPr>
          <p:spPr>
            <a:xfrm>
              <a:off x="7630488" y="7402600"/>
              <a:ext cx="33705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Medium"/>
                  <a:ea typeface="Google Sans Medium"/>
                  <a:cs typeface="Google Sans Medium"/>
                  <a:sym typeface="Google Sans Medium"/>
                  <a:hlinkClick r:id="rId15">
                    <a:extLst>
                      <a:ext uri="{A12FA001-AC4F-418D-AE19-62706E023703}">
                        <ahyp:hlinkClr val="tx"/>
                      </a:ext>
                    </a:extLst>
                  </a:hlinkClick>
                </a:rPr>
                <a:t>Perform Foundational Infrastructure Tasks in Google Cloud</a:t>
              </a:r>
              <a:endParaRPr sz="2200">
                <a:solidFill>
                  <a:srgbClr val="5F6368"/>
                </a:solidFill>
                <a:latin typeface="Google Sans Medium"/>
                <a:ea typeface="Google Sans Medium"/>
                <a:cs typeface="Google Sans Medium"/>
                <a:sym typeface="Google Sans Medium"/>
              </a:endParaRPr>
            </a:p>
          </p:txBody>
        </p:sp>
        <p:cxnSp>
          <p:nvCxnSpPr>
            <p:cNvPr id="812" name="Google Shape;812;p68"/>
            <p:cNvCxnSpPr/>
            <p:nvPr/>
          </p:nvCxnSpPr>
          <p:spPr>
            <a:xfrm>
              <a:off x="8863413" y="8677275"/>
              <a:ext cx="919200" cy="0"/>
            </a:xfrm>
            <a:prstGeom prst="straightConnector1">
              <a:avLst/>
            </a:prstGeom>
            <a:noFill/>
            <a:ln cap="flat" cmpd="sng" w="28575">
              <a:solidFill>
                <a:srgbClr val="FBBC05"/>
              </a:solidFill>
              <a:prstDash val="solid"/>
              <a:round/>
              <a:headEnd len="med" w="med" type="none"/>
              <a:tailEnd len="med" w="med" type="none"/>
            </a:ln>
          </p:spPr>
        </p:cxnSp>
      </p:grpSp>
      <p:grpSp>
        <p:nvGrpSpPr>
          <p:cNvPr id="813" name="Google Shape;813;p68"/>
          <p:cNvGrpSpPr/>
          <p:nvPr/>
        </p:nvGrpSpPr>
        <p:grpSpPr>
          <a:xfrm>
            <a:off x="7318050" y="6703950"/>
            <a:ext cx="3745500" cy="2505600"/>
            <a:chOff x="7450263" y="6447925"/>
            <a:chExt cx="3745500" cy="2505600"/>
          </a:xfrm>
        </p:grpSpPr>
        <p:sp>
          <p:nvSpPr>
            <p:cNvPr id="814" name="Google Shape;814;p68"/>
            <p:cNvSpPr/>
            <p:nvPr/>
          </p:nvSpPr>
          <p:spPr>
            <a:xfrm>
              <a:off x="7450263" y="6447925"/>
              <a:ext cx="3745500" cy="25056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68"/>
            <p:cNvPicPr preferRelativeResize="0"/>
            <p:nvPr/>
          </p:nvPicPr>
          <p:blipFill>
            <a:blip r:embed="rId14">
              <a:alphaModFix/>
            </a:blip>
            <a:stretch>
              <a:fillRect/>
            </a:stretch>
          </p:blipFill>
          <p:spPr>
            <a:xfrm>
              <a:off x="9114625" y="6611751"/>
              <a:ext cx="416774" cy="416301"/>
            </a:xfrm>
            <a:prstGeom prst="rect">
              <a:avLst/>
            </a:prstGeom>
            <a:noFill/>
            <a:ln>
              <a:noFill/>
            </a:ln>
          </p:spPr>
        </p:pic>
        <p:sp>
          <p:nvSpPr>
            <p:cNvPr id="816" name="Google Shape;816;p68"/>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817" name="Google Shape;817;p68"/>
            <p:cNvSpPr txBox="1"/>
            <p:nvPr/>
          </p:nvSpPr>
          <p:spPr>
            <a:xfrm>
              <a:off x="7630488" y="7402600"/>
              <a:ext cx="3370500" cy="153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16">
                    <a:extLst>
                      <a:ext uri="{A12FA001-AC4F-418D-AE19-62706E023703}">
                        <ahyp:hlinkClr val="tx"/>
                      </a:ext>
                    </a:extLst>
                  </a:hlinkClick>
                </a:rPr>
                <a:t>Set Up and Configure a Cloud Environment in Google Cloud</a:t>
              </a:r>
              <a:endParaRPr sz="2200">
                <a:solidFill>
                  <a:srgbClr val="3C4043"/>
                </a:solidFill>
                <a:latin typeface="Google Sans Text Medium"/>
                <a:ea typeface="Google Sans Text Medium"/>
                <a:cs typeface="Google Sans Text Medium"/>
                <a:sym typeface="Google Sans Text Medium"/>
              </a:endParaRPr>
            </a:p>
            <a:p>
              <a:pPr indent="0" lvl="0" marL="0" rtl="0" algn="ctr">
                <a:lnSpc>
                  <a:spcPct val="100000"/>
                </a:lnSpc>
                <a:spcBef>
                  <a:spcPts val="0"/>
                </a:spcBef>
                <a:spcAft>
                  <a:spcPts val="0"/>
                </a:spcAft>
                <a:buNone/>
              </a:pPr>
              <a:r>
                <a:t/>
              </a:r>
              <a:endParaRPr sz="2200">
                <a:solidFill>
                  <a:srgbClr val="5F6368"/>
                </a:solidFill>
                <a:latin typeface="Google Sans Text Medium"/>
                <a:ea typeface="Google Sans Text Medium"/>
                <a:cs typeface="Google Sans Text Medium"/>
                <a:sym typeface="Google Sans Text Medium"/>
              </a:endParaRPr>
            </a:p>
          </p:txBody>
        </p:sp>
        <p:cxnSp>
          <p:nvCxnSpPr>
            <p:cNvPr id="818" name="Google Shape;818;p68"/>
            <p:cNvCxnSpPr/>
            <p:nvPr/>
          </p:nvCxnSpPr>
          <p:spPr>
            <a:xfrm>
              <a:off x="8863413" y="8677275"/>
              <a:ext cx="919200" cy="0"/>
            </a:xfrm>
            <a:prstGeom prst="straightConnector1">
              <a:avLst/>
            </a:prstGeom>
            <a:noFill/>
            <a:ln cap="flat" cmpd="sng" w="28575">
              <a:solidFill>
                <a:srgbClr val="34A853"/>
              </a:solidFill>
              <a:prstDash val="solid"/>
              <a:round/>
              <a:headEnd len="med" w="med" type="none"/>
              <a:tailEnd len="med" w="med" type="none"/>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9"/>
          <p:cNvSpPr/>
          <p:nvPr/>
        </p:nvSpPr>
        <p:spPr>
          <a:xfrm rot="5400000">
            <a:off x="2940200" y="1542350"/>
            <a:ext cx="1585800" cy="74661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9"/>
          <p:cNvSpPr txBox="1"/>
          <p:nvPr/>
        </p:nvSpPr>
        <p:spPr>
          <a:xfrm>
            <a:off x="8771325" y="45210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Default Project network</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Auto mode network</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Custom mode network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An auto mode network converted to a custom network </a:t>
            </a:r>
            <a:endParaRPr sz="2400">
              <a:solidFill>
                <a:srgbClr val="3C4043"/>
              </a:solidFill>
              <a:latin typeface="Google Sans Text"/>
              <a:ea typeface="Google Sans Text"/>
              <a:cs typeface="Google Sans Text"/>
              <a:sym typeface="Google Sans Text"/>
            </a:endParaRPr>
          </a:p>
        </p:txBody>
      </p:sp>
      <p:sp>
        <p:nvSpPr>
          <p:cNvPr id="825" name="Google Shape;825;p6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000">
              <a:solidFill>
                <a:srgbClr val="202124"/>
              </a:solidFill>
              <a:latin typeface="Google Sans Medium"/>
              <a:ea typeface="Google Sans Medium"/>
              <a:cs typeface="Google Sans Medium"/>
              <a:sym typeface="Google Sans Medium"/>
            </a:endParaRPr>
          </a:p>
        </p:txBody>
      </p:sp>
      <p:pic>
        <p:nvPicPr>
          <p:cNvPr id="826" name="Google Shape;826;p6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827" name="Google Shape;827;p69"/>
          <p:cNvSpPr txBox="1"/>
          <p:nvPr/>
        </p:nvSpPr>
        <p:spPr>
          <a:xfrm>
            <a:off x="914350" y="4613450"/>
            <a:ext cx="6060600" cy="1323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Virtual Private Cloud (VPC) network type allows you to fully control IP ranges and the definition of regional subnets?</a:t>
            </a:r>
            <a:endParaRPr sz="2400">
              <a:solidFill>
                <a:srgbClr val="FFFFFF"/>
              </a:solidFill>
              <a:latin typeface="Google Sans Text"/>
              <a:ea typeface="Google Sans Text"/>
              <a:cs typeface="Google Sans Text"/>
              <a:sym typeface="Google Sans Text"/>
            </a:endParaRPr>
          </a:p>
        </p:txBody>
      </p:sp>
      <p:sp>
        <p:nvSpPr>
          <p:cNvPr id="828" name="Google Shape;828;p6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830" name="Google Shape;830;p69"/>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0"/>
          <p:cNvSpPr txBox="1"/>
          <p:nvPr/>
        </p:nvSpPr>
        <p:spPr>
          <a:xfrm>
            <a:off x="28441650" y="3072500"/>
            <a:ext cx="7060500" cy="6309600"/>
          </a:xfrm>
          <a:prstGeom prst="rect">
            <a:avLst/>
          </a:prstGeom>
          <a:noFill/>
          <a:ln>
            <a:noFill/>
          </a:ln>
        </p:spPr>
        <p:txBody>
          <a:bodyPr anchorCtr="0" anchor="t" bIns="0" lIns="0" spcFirstLastPara="1" rIns="182850" wrap="square" tIns="0">
            <a:noAutofit/>
          </a:bodyPr>
          <a:lstStyle/>
          <a:p>
            <a:pPr indent="0" lvl="0" marL="0" rtl="0" algn="l">
              <a:lnSpc>
                <a:spcPct val="150000"/>
              </a:lnSpc>
              <a:spcBef>
                <a:spcPts val="0"/>
              </a:spcBef>
              <a:spcAft>
                <a:spcPts val="0"/>
              </a:spcAft>
              <a:buNone/>
            </a:pPr>
            <a:r>
              <a:rPr b="1" lang="en" sz="2800">
                <a:solidFill>
                  <a:srgbClr val="3C4043"/>
                </a:solidFill>
                <a:latin typeface="Google Sans Text"/>
                <a:ea typeface="Google Sans Text"/>
                <a:cs typeface="Google Sans Text"/>
                <a:sym typeface="Google Sans Text"/>
              </a:rPr>
              <a:t>Documentation</a:t>
            </a:r>
            <a:endParaRPr b="1"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VPC network overview</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45720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836" name="Google Shape;836;p70"/>
          <p:cNvSpPr/>
          <p:nvPr/>
        </p:nvSpPr>
        <p:spPr>
          <a:xfrm>
            <a:off x="11996950" y="3072700"/>
            <a:ext cx="6291300" cy="72144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837" name="Google Shape;837;p70"/>
          <p:cNvSpPr txBox="1"/>
          <p:nvPr/>
        </p:nvSpPr>
        <p:spPr>
          <a:xfrm>
            <a:off x="12729650" y="4659750"/>
            <a:ext cx="4693800" cy="523500"/>
          </a:xfrm>
          <a:prstGeom prst="rect">
            <a:avLst/>
          </a:prstGeom>
          <a:noFill/>
          <a:ln>
            <a:noFill/>
          </a:ln>
        </p:spPr>
        <p:txBody>
          <a:bodyPr anchorCtr="0" anchor="t" bIns="91450" lIns="0" spcFirstLastPara="1" rIns="91450" wrap="square" tIns="91450">
            <a:spAutoFit/>
          </a:bodyPr>
          <a:lstStyle/>
          <a:p>
            <a:pPr indent="0" lvl="0" marL="0" rtl="0" algn="l">
              <a:lnSpc>
                <a:spcPct val="15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VPC network overview</a:t>
            </a:r>
            <a:r>
              <a:rPr lang="en" sz="2200">
                <a:solidFill>
                  <a:srgbClr val="3C4043"/>
                </a:solidFill>
                <a:latin typeface="Google Sans Text"/>
                <a:ea typeface="Google Sans Text"/>
                <a:cs typeface="Google Sans Text"/>
                <a:sym typeface="Google Sans Text"/>
              </a:rPr>
              <a:t> </a:t>
            </a:r>
            <a:endParaRPr sz="2200">
              <a:solidFill>
                <a:srgbClr val="202124"/>
              </a:solidFill>
              <a:latin typeface="Google Sans Text"/>
              <a:ea typeface="Google Sans Text"/>
              <a:cs typeface="Google Sans Text"/>
              <a:sym typeface="Google Sans Text"/>
            </a:endParaRPr>
          </a:p>
        </p:txBody>
      </p:sp>
      <p:cxnSp>
        <p:nvCxnSpPr>
          <p:cNvPr id="838" name="Google Shape;838;p70"/>
          <p:cNvCxnSpPr/>
          <p:nvPr/>
        </p:nvCxnSpPr>
        <p:spPr>
          <a:xfrm>
            <a:off x="6839852" y="4453350"/>
            <a:ext cx="4364100" cy="0"/>
          </a:xfrm>
          <a:prstGeom prst="straightConnector1">
            <a:avLst/>
          </a:prstGeom>
          <a:noFill/>
          <a:ln cap="flat" cmpd="sng" w="76200">
            <a:solidFill>
              <a:srgbClr val="EA4335"/>
            </a:solidFill>
            <a:prstDash val="solid"/>
            <a:round/>
            <a:headEnd len="med" w="med" type="none"/>
            <a:tailEnd len="med" w="med" type="none"/>
          </a:ln>
        </p:spPr>
      </p:cxnSp>
      <p:sp>
        <p:nvSpPr>
          <p:cNvPr id="839" name="Google Shape;839;p70"/>
          <p:cNvSpPr txBox="1"/>
          <p:nvPr/>
        </p:nvSpPr>
        <p:spPr>
          <a:xfrm>
            <a:off x="6856350" y="3834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sp>
        <p:nvSpPr>
          <p:cNvPr id="840" name="Google Shape;840;p70"/>
          <p:cNvSpPr txBox="1"/>
          <p:nvPr/>
        </p:nvSpPr>
        <p:spPr>
          <a:xfrm>
            <a:off x="12729650" y="38345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841" name="Google Shape;841;p70"/>
          <p:cNvSpPr txBox="1"/>
          <p:nvPr/>
        </p:nvSpPr>
        <p:spPr>
          <a:xfrm>
            <a:off x="914350" y="38345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842" name="Google Shape;842;p70"/>
          <p:cNvCxnSpPr/>
          <p:nvPr/>
        </p:nvCxnSpPr>
        <p:spPr>
          <a:xfrm>
            <a:off x="1002690" y="4453350"/>
            <a:ext cx="5288400" cy="0"/>
          </a:xfrm>
          <a:prstGeom prst="straightConnector1">
            <a:avLst/>
          </a:prstGeom>
          <a:noFill/>
          <a:ln cap="flat" cmpd="sng" w="76200">
            <a:solidFill>
              <a:srgbClr val="4285F4"/>
            </a:solidFill>
            <a:prstDash val="solid"/>
            <a:round/>
            <a:headEnd len="med" w="med" type="none"/>
            <a:tailEnd len="med" w="med" type="none"/>
          </a:ln>
        </p:spPr>
      </p:cxnSp>
      <p:sp>
        <p:nvSpPr>
          <p:cNvPr id="843" name="Google Shape;843;p70"/>
          <p:cNvSpPr txBox="1"/>
          <p:nvPr/>
        </p:nvSpPr>
        <p:spPr>
          <a:xfrm>
            <a:off x="2403650" y="914400"/>
            <a:ext cx="89634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Deploying and implementing networking resources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844" name="Google Shape;844;p7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845" name="Google Shape;845;p7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0"/>
          <p:cNvSpPr txBox="1"/>
          <p:nvPr/>
        </p:nvSpPr>
        <p:spPr>
          <a:xfrm>
            <a:off x="1031405"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847" name="Google Shape;847;p70"/>
          <p:cNvSpPr/>
          <p:nvPr/>
        </p:nvSpPr>
        <p:spPr>
          <a:xfrm>
            <a:off x="958275" y="4812150"/>
            <a:ext cx="53328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a:off x="958275" y="6977525"/>
            <a:ext cx="53328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0"/>
          <p:cNvSpPr txBox="1"/>
          <p:nvPr/>
        </p:nvSpPr>
        <p:spPr>
          <a:xfrm>
            <a:off x="1186725" y="4922163"/>
            <a:ext cx="4593000" cy="13290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Virtual Networks</a:t>
            </a:r>
            <a:endParaRPr sz="2200">
              <a:solidFill>
                <a:srgbClr val="202124"/>
              </a:solidFill>
              <a:latin typeface="Google Sans Text"/>
              <a:ea typeface="Google Sans Text"/>
              <a:cs typeface="Google Sans Text"/>
              <a:sym typeface="Google Sans Text"/>
            </a:endParaRPr>
          </a:p>
        </p:txBody>
      </p:sp>
      <p:sp>
        <p:nvSpPr>
          <p:cNvPr id="850" name="Google Shape;850;p70"/>
          <p:cNvSpPr txBox="1"/>
          <p:nvPr/>
        </p:nvSpPr>
        <p:spPr>
          <a:xfrm>
            <a:off x="1186725" y="7143888"/>
            <a:ext cx="4602600" cy="13290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Essential Google Cloud Infrastructure: Foundation</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Virtual Networks</a:t>
            </a:r>
            <a:endParaRPr sz="2200">
              <a:solidFill>
                <a:srgbClr val="202124"/>
              </a:solidFill>
              <a:latin typeface="Google Sans Text"/>
              <a:ea typeface="Google Sans Text"/>
              <a:cs typeface="Google Sans Text"/>
              <a:sym typeface="Google Sans Text"/>
            </a:endParaRPr>
          </a:p>
        </p:txBody>
      </p:sp>
      <p:grpSp>
        <p:nvGrpSpPr>
          <p:cNvPr id="851" name="Google Shape;851;p70"/>
          <p:cNvGrpSpPr/>
          <p:nvPr/>
        </p:nvGrpSpPr>
        <p:grpSpPr>
          <a:xfrm>
            <a:off x="5372827" y="7153540"/>
            <a:ext cx="675600" cy="675600"/>
            <a:chOff x="958127" y="6085527"/>
            <a:chExt cx="675600" cy="675600"/>
          </a:xfrm>
        </p:grpSpPr>
        <p:sp>
          <p:nvSpPr>
            <p:cNvPr id="852" name="Google Shape;852;p70"/>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70"/>
            <p:cNvPicPr preferRelativeResize="0"/>
            <p:nvPr/>
          </p:nvPicPr>
          <p:blipFill>
            <a:blip r:embed="rId7">
              <a:alphaModFix/>
            </a:blip>
            <a:stretch>
              <a:fillRect/>
            </a:stretch>
          </p:blipFill>
          <p:spPr>
            <a:xfrm>
              <a:off x="1089993" y="6245277"/>
              <a:ext cx="409470" cy="363974"/>
            </a:xfrm>
            <a:prstGeom prst="rect">
              <a:avLst/>
            </a:prstGeom>
            <a:noFill/>
            <a:ln>
              <a:noFill/>
            </a:ln>
          </p:spPr>
        </p:pic>
      </p:grpSp>
      <p:grpSp>
        <p:nvGrpSpPr>
          <p:cNvPr id="854" name="Google Shape;854;p70"/>
          <p:cNvGrpSpPr/>
          <p:nvPr/>
        </p:nvGrpSpPr>
        <p:grpSpPr>
          <a:xfrm>
            <a:off x="5386902" y="5031840"/>
            <a:ext cx="675600" cy="675600"/>
            <a:chOff x="985077" y="3912152"/>
            <a:chExt cx="675600" cy="675600"/>
          </a:xfrm>
        </p:grpSpPr>
        <p:sp>
          <p:nvSpPr>
            <p:cNvPr id="855" name="Google Shape;855;p70"/>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70"/>
            <p:cNvPicPr preferRelativeResize="0"/>
            <p:nvPr/>
          </p:nvPicPr>
          <p:blipFill>
            <a:blip r:embed="rId8">
              <a:alphaModFix/>
            </a:blip>
            <a:stretch>
              <a:fillRect/>
            </a:stretch>
          </p:blipFill>
          <p:spPr>
            <a:xfrm>
              <a:off x="1092995" y="4060423"/>
              <a:ext cx="454974" cy="363974"/>
            </a:xfrm>
            <a:prstGeom prst="rect">
              <a:avLst/>
            </a:prstGeom>
            <a:noFill/>
            <a:ln>
              <a:noFill/>
            </a:ln>
          </p:spPr>
        </p:pic>
      </p:grpSp>
      <p:sp>
        <p:nvSpPr>
          <p:cNvPr id="857" name="Google Shape;857;p70"/>
          <p:cNvSpPr txBox="1"/>
          <p:nvPr/>
        </p:nvSpPr>
        <p:spPr>
          <a:xfrm>
            <a:off x="3416925" y="633155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grpSp>
        <p:nvGrpSpPr>
          <p:cNvPr id="858" name="Google Shape;858;p70"/>
          <p:cNvGrpSpPr/>
          <p:nvPr/>
        </p:nvGrpSpPr>
        <p:grpSpPr>
          <a:xfrm>
            <a:off x="7165650" y="4812150"/>
            <a:ext cx="3745500" cy="2504400"/>
            <a:chOff x="7450263" y="6447925"/>
            <a:chExt cx="3745500" cy="2504400"/>
          </a:xfrm>
        </p:grpSpPr>
        <p:sp>
          <p:nvSpPr>
            <p:cNvPr id="859" name="Google Shape;859;p70"/>
            <p:cNvSpPr/>
            <p:nvPr/>
          </p:nvSpPr>
          <p:spPr>
            <a:xfrm>
              <a:off x="7450263" y="6447925"/>
              <a:ext cx="3745500" cy="25044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p70"/>
            <p:cNvPicPr preferRelativeResize="0"/>
            <p:nvPr/>
          </p:nvPicPr>
          <p:blipFill>
            <a:blip r:embed="rId9">
              <a:alphaModFix/>
            </a:blip>
            <a:stretch>
              <a:fillRect/>
            </a:stretch>
          </p:blipFill>
          <p:spPr>
            <a:xfrm>
              <a:off x="9114625" y="6611751"/>
              <a:ext cx="416774" cy="416301"/>
            </a:xfrm>
            <a:prstGeom prst="rect">
              <a:avLst/>
            </a:prstGeom>
            <a:noFill/>
            <a:ln>
              <a:noFill/>
            </a:ln>
          </p:spPr>
        </p:pic>
        <p:sp>
          <p:nvSpPr>
            <p:cNvPr id="861" name="Google Shape;861;p70"/>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862" name="Google Shape;862;p70"/>
            <p:cNvSpPr txBox="1"/>
            <p:nvPr/>
          </p:nvSpPr>
          <p:spPr>
            <a:xfrm>
              <a:off x="7630488" y="7402600"/>
              <a:ext cx="33705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10">
                    <a:extLst>
                      <a:ext uri="{A12FA001-AC4F-418D-AE19-62706E023703}">
                        <ahyp:hlinkClr val="tx"/>
                      </a:ext>
                    </a:extLst>
                  </a:hlinkClick>
                </a:rPr>
                <a:t>Set Up and Configure a Cloud Environment in Google Cloud</a:t>
              </a:r>
              <a:endParaRPr sz="2200">
                <a:solidFill>
                  <a:srgbClr val="5F6368"/>
                </a:solidFill>
                <a:latin typeface="Google Sans Text Medium"/>
                <a:ea typeface="Google Sans Text Medium"/>
                <a:cs typeface="Google Sans Text Medium"/>
                <a:sym typeface="Google Sans Text Medium"/>
              </a:endParaRPr>
            </a:p>
          </p:txBody>
        </p:sp>
        <p:cxnSp>
          <p:nvCxnSpPr>
            <p:cNvPr id="863" name="Google Shape;863;p70"/>
            <p:cNvCxnSpPr/>
            <p:nvPr/>
          </p:nvCxnSpPr>
          <p:spPr>
            <a:xfrm>
              <a:off x="8863413" y="8677275"/>
              <a:ext cx="919200" cy="0"/>
            </a:xfrm>
            <a:prstGeom prst="straightConnector1">
              <a:avLst/>
            </a:prstGeom>
            <a:noFill/>
            <a:ln cap="flat" cmpd="sng" w="28575">
              <a:solidFill>
                <a:srgbClr val="FBBC05"/>
              </a:solidFill>
              <a:prstDash val="solid"/>
              <a:round/>
              <a:headEnd len="med" w="med" type="none"/>
              <a:tailEnd len="med" w="med" type="non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1"/>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000">
              <a:solidFill>
                <a:srgbClr val="202124"/>
              </a:solidFill>
              <a:latin typeface="Google Sans Medium"/>
              <a:ea typeface="Google Sans Medium"/>
              <a:cs typeface="Google Sans Medium"/>
              <a:sym typeface="Google Sans Medium"/>
            </a:endParaRPr>
          </a:p>
        </p:txBody>
      </p:sp>
      <p:pic>
        <p:nvPicPr>
          <p:cNvPr id="869" name="Google Shape;869;p7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870" name="Google Shape;870;p7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872" name="Google Shape;872;p71"/>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873" name="Google Shape;873;p71"/>
          <p:cNvSpPr/>
          <p:nvPr/>
        </p:nvSpPr>
        <p:spPr>
          <a:xfrm rot="5400000">
            <a:off x="2632775" y="2066825"/>
            <a:ext cx="1035900" cy="63012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1"/>
          <p:cNvSpPr txBox="1"/>
          <p:nvPr/>
        </p:nvSpPr>
        <p:spPr>
          <a:xfrm>
            <a:off x="8771325" y="4673450"/>
            <a:ext cx="86022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Downloads the latest version of the terraform provider.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Verifies syntax of terraform config file.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Shows a preview of resources that will be created.</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Sets up resources requested in the terraform config file.</a:t>
            </a:r>
            <a:endParaRPr sz="2400">
              <a:solidFill>
                <a:srgbClr val="3C4043"/>
              </a:solidFill>
              <a:latin typeface="Google Sans Text"/>
              <a:ea typeface="Google Sans Text"/>
              <a:cs typeface="Google Sans Text"/>
              <a:sym typeface="Google Sans Text"/>
            </a:endParaRPr>
          </a:p>
        </p:txBody>
      </p:sp>
      <p:sp>
        <p:nvSpPr>
          <p:cNvPr id="875" name="Google Shape;875;p71"/>
          <p:cNvSpPr txBox="1"/>
          <p:nvPr/>
        </p:nvSpPr>
        <p:spPr>
          <a:xfrm>
            <a:off x="914350" y="4821025"/>
            <a:ext cx="50220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action does the </a:t>
            </a:r>
            <a:r>
              <a:rPr b="1" i="1" lang="en" sz="2400">
                <a:solidFill>
                  <a:srgbClr val="FFFFFF"/>
                </a:solidFill>
                <a:latin typeface="Google Sans Text"/>
                <a:ea typeface="Google Sans Text"/>
                <a:cs typeface="Google Sans Text"/>
                <a:sym typeface="Google Sans Text"/>
              </a:rPr>
              <a:t>terraform </a:t>
            </a:r>
            <a:endParaRPr b="1" i="1" sz="24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apply command perform?</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2"/>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881" name="Google Shape;881;p72"/>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882" name="Google Shape;882;p72"/>
          <p:cNvSpPr txBox="1"/>
          <p:nvPr/>
        </p:nvSpPr>
        <p:spPr>
          <a:xfrm>
            <a:off x="12585650" y="4272300"/>
            <a:ext cx="4934100" cy="11748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3">
                  <a:extLst>
                    <a:ext uri="{A12FA001-AC4F-418D-AE19-62706E023703}">
                      <ahyp:hlinkClr val="tx"/>
                    </a:ext>
                  </a:extLst>
                </a:hlinkClick>
              </a:rPr>
              <a:t>Introduction</a:t>
            </a:r>
            <a:r>
              <a:rPr lang="en" sz="2200">
                <a:solidFill>
                  <a:srgbClr val="3C4043"/>
                </a:solidFill>
                <a:latin typeface="Google Sans"/>
                <a:ea typeface="Google Sans"/>
                <a:cs typeface="Google Sans"/>
                <a:sym typeface="Google Sans"/>
              </a:rPr>
              <a:t> </a:t>
            </a:r>
            <a:endParaRPr sz="22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rPr lang="en" sz="2200" u="sng">
                <a:solidFill>
                  <a:srgbClr val="1A73E8"/>
                </a:solidFill>
                <a:latin typeface="Google Sans"/>
                <a:ea typeface="Google Sans"/>
                <a:cs typeface="Google Sans"/>
                <a:sym typeface="Google Sans"/>
                <a:hlinkClick r:id="rId4">
                  <a:extLst>
                    <a:ext uri="{A12FA001-AC4F-418D-AE19-62706E023703}">
                      <ahyp:hlinkClr val="tx"/>
                    </a:ext>
                  </a:extLst>
                </a:hlinkClick>
              </a:rPr>
              <a:t>Using Terraform with Google Cloud</a:t>
            </a:r>
            <a:r>
              <a:rPr lang="en" sz="2200">
                <a:solidFill>
                  <a:srgbClr val="3C4043"/>
                </a:solidFill>
                <a:latin typeface="Google Sans"/>
                <a:ea typeface="Google Sans"/>
                <a:cs typeface="Google Sans"/>
                <a:sym typeface="Google Sans"/>
              </a:rPr>
              <a:t> </a:t>
            </a:r>
            <a:endParaRPr sz="2200">
              <a:solidFill>
                <a:srgbClr val="3C4043"/>
              </a:solidFill>
              <a:latin typeface="Google Sans"/>
              <a:ea typeface="Google Sans"/>
              <a:cs typeface="Google Sans"/>
              <a:sym typeface="Google Sans"/>
            </a:endParaRPr>
          </a:p>
        </p:txBody>
      </p:sp>
      <p:sp>
        <p:nvSpPr>
          <p:cNvPr id="883" name="Google Shape;883;p72"/>
          <p:cNvSpPr txBox="1"/>
          <p:nvPr/>
        </p:nvSpPr>
        <p:spPr>
          <a:xfrm>
            <a:off x="2403650" y="914400"/>
            <a:ext cx="88014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Implementing resources via infrastructure as code</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884" name="Google Shape;884;p7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7</a:t>
            </a:r>
            <a:endParaRPr sz="5700">
              <a:solidFill>
                <a:srgbClr val="3C4043"/>
              </a:solidFill>
              <a:latin typeface="Roboto Mono"/>
              <a:ea typeface="Roboto Mono"/>
              <a:cs typeface="Roboto Mono"/>
              <a:sym typeface="Roboto Mono"/>
            </a:endParaRPr>
          </a:p>
        </p:txBody>
      </p:sp>
      <p:sp>
        <p:nvSpPr>
          <p:cNvPr id="885" name="Google Shape;885;p7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2"/>
          <p:cNvSpPr txBox="1"/>
          <p:nvPr/>
        </p:nvSpPr>
        <p:spPr>
          <a:xfrm>
            <a:off x="1031405"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cxnSp>
        <p:nvCxnSpPr>
          <p:cNvPr id="887" name="Google Shape;887;p72"/>
          <p:cNvCxnSpPr/>
          <p:nvPr/>
        </p:nvCxnSpPr>
        <p:spPr>
          <a:xfrm>
            <a:off x="7220852" y="4453350"/>
            <a:ext cx="4364100" cy="0"/>
          </a:xfrm>
          <a:prstGeom prst="straightConnector1">
            <a:avLst/>
          </a:prstGeom>
          <a:noFill/>
          <a:ln cap="flat" cmpd="sng" w="76200">
            <a:solidFill>
              <a:srgbClr val="EA4335"/>
            </a:solidFill>
            <a:prstDash val="solid"/>
            <a:round/>
            <a:headEnd len="med" w="med" type="none"/>
            <a:tailEnd len="med" w="med" type="none"/>
          </a:ln>
        </p:spPr>
      </p:cxnSp>
      <p:sp>
        <p:nvSpPr>
          <p:cNvPr id="888" name="Google Shape;888;p72"/>
          <p:cNvSpPr txBox="1"/>
          <p:nvPr/>
        </p:nvSpPr>
        <p:spPr>
          <a:xfrm>
            <a:off x="7237350" y="3834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pic>
        <p:nvPicPr>
          <p:cNvPr id="889" name="Google Shape;889;p72"/>
          <p:cNvPicPr preferRelativeResize="0"/>
          <p:nvPr/>
        </p:nvPicPr>
        <p:blipFill>
          <a:blip r:embed="rId5">
            <a:alphaModFix/>
          </a:blip>
          <a:stretch>
            <a:fillRect/>
          </a:stretch>
        </p:blipFill>
        <p:spPr>
          <a:xfrm>
            <a:off x="9186113" y="4975976"/>
            <a:ext cx="416774" cy="416301"/>
          </a:xfrm>
          <a:prstGeom prst="rect">
            <a:avLst/>
          </a:prstGeom>
          <a:noFill/>
          <a:ln>
            <a:noFill/>
          </a:ln>
        </p:spPr>
      </p:pic>
      <p:sp>
        <p:nvSpPr>
          <p:cNvPr id="890" name="Google Shape;890;p72"/>
          <p:cNvSpPr txBox="1"/>
          <p:nvPr/>
        </p:nvSpPr>
        <p:spPr>
          <a:xfrm>
            <a:off x="914350" y="38345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891" name="Google Shape;891;p72"/>
          <p:cNvCxnSpPr/>
          <p:nvPr/>
        </p:nvCxnSpPr>
        <p:spPr>
          <a:xfrm flipH="1" rot="10800000">
            <a:off x="1002690" y="4444350"/>
            <a:ext cx="5751900" cy="9000"/>
          </a:xfrm>
          <a:prstGeom prst="straightConnector1">
            <a:avLst/>
          </a:prstGeom>
          <a:noFill/>
          <a:ln cap="flat" cmpd="sng" w="76200">
            <a:solidFill>
              <a:srgbClr val="4285F4"/>
            </a:solidFill>
            <a:prstDash val="solid"/>
            <a:round/>
            <a:headEnd len="med" w="med" type="none"/>
            <a:tailEnd len="med" w="med" type="none"/>
          </a:ln>
        </p:spPr>
      </p:cxnSp>
      <p:sp>
        <p:nvSpPr>
          <p:cNvPr id="892" name="Google Shape;892;p72"/>
          <p:cNvSpPr/>
          <p:nvPr/>
        </p:nvSpPr>
        <p:spPr>
          <a:xfrm>
            <a:off x="958275" y="4812150"/>
            <a:ext cx="58980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2"/>
          <p:cNvSpPr/>
          <p:nvPr/>
        </p:nvSpPr>
        <p:spPr>
          <a:xfrm>
            <a:off x="958275" y="6977525"/>
            <a:ext cx="58980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2"/>
          <p:cNvSpPr txBox="1"/>
          <p:nvPr/>
        </p:nvSpPr>
        <p:spPr>
          <a:xfrm>
            <a:off x="1186725" y="4922163"/>
            <a:ext cx="4593000" cy="13290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M10 Infrastructure Automation</a:t>
            </a:r>
            <a:endParaRPr sz="2200">
              <a:solidFill>
                <a:srgbClr val="202124"/>
              </a:solidFill>
              <a:latin typeface="Google Sans Text"/>
              <a:ea typeface="Google Sans Text"/>
              <a:cs typeface="Google Sans Text"/>
              <a:sym typeface="Google Sans Text"/>
            </a:endParaRPr>
          </a:p>
        </p:txBody>
      </p:sp>
      <p:sp>
        <p:nvSpPr>
          <p:cNvPr id="895" name="Google Shape;895;p72"/>
          <p:cNvSpPr txBox="1"/>
          <p:nvPr/>
        </p:nvSpPr>
        <p:spPr>
          <a:xfrm>
            <a:off x="1186725" y="7143900"/>
            <a:ext cx="4934100" cy="13290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Elastic Google Cloud Infrastructure: Scaling and Automation</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Infrastructure Automation</a:t>
            </a:r>
            <a:endParaRPr sz="2200">
              <a:solidFill>
                <a:srgbClr val="202124"/>
              </a:solidFill>
              <a:latin typeface="Google Sans Text"/>
              <a:ea typeface="Google Sans Text"/>
              <a:cs typeface="Google Sans Text"/>
              <a:sym typeface="Google Sans Text"/>
            </a:endParaRPr>
          </a:p>
        </p:txBody>
      </p:sp>
      <p:grpSp>
        <p:nvGrpSpPr>
          <p:cNvPr id="896" name="Google Shape;896;p72"/>
          <p:cNvGrpSpPr/>
          <p:nvPr/>
        </p:nvGrpSpPr>
        <p:grpSpPr>
          <a:xfrm>
            <a:off x="5982427" y="7153540"/>
            <a:ext cx="675600" cy="675600"/>
            <a:chOff x="958127" y="6085527"/>
            <a:chExt cx="675600" cy="675600"/>
          </a:xfrm>
        </p:grpSpPr>
        <p:sp>
          <p:nvSpPr>
            <p:cNvPr id="897" name="Google Shape;897;p72"/>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8" name="Google Shape;898;p72"/>
            <p:cNvPicPr preferRelativeResize="0"/>
            <p:nvPr/>
          </p:nvPicPr>
          <p:blipFill>
            <a:blip r:embed="rId8">
              <a:alphaModFix/>
            </a:blip>
            <a:stretch>
              <a:fillRect/>
            </a:stretch>
          </p:blipFill>
          <p:spPr>
            <a:xfrm>
              <a:off x="1089993" y="6245277"/>
              <a:ext cx="409470" cy="363974"/>
            </a:xfrm>
            <a:prstGeom prst="rect">
              <a:avLst/>
            </a:prstGeom>
            <a:noFill/>
            <a:ln>
              <a:noFill/>
            </a:ln>
          </p:spPr>
        </p:pic>
      </p:grpSp>
      <p:grpSp>
        <p:nvGrpSpPr>
          <p:cNvPr id="899" name="Google Shape;899;p72"/>
          <p:cNvGrpSpPr/>
          <p:nvPr/>
        </p:nvGrpSpPr>
        <p:grpSpPr>
          <a:xfrm>
            <a:off x="5996502" y="5031840"/>
            <a:ext cx="675600" cy="675600"/>
            <a:chOff x="985077" y="3912152"/>
            <a:chExt cx="675600" cy="675600"/>
          </a:xfrm>
        </p:grpSpPr>
        <p:sp>
          <p:nvSpPr>
            <p:cNvPr id="900" name="Google Shape;900;p72"/>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 name="Google Shape;901;p72"/>
            <p:cNvPicPr preferRelativeResize="0"/>
            <p:nvPr/>
          </p:nvPicPr>
          <p:blipFill>
            <a:blip r:embed="rId9">
              <a:alphaModFix/>
            </a:blip>
            <a:stretch>
              <a:fillRect/>
            </a:stretch>
          </p:blipFill>
          <p:spPr>
            <a:xfrm>
              <a:off x="1092995" y="4060423"/>
              <a:ext cx="454974" cy="363974"/>
            </a:xfrm>
            <a:prstGeom prst="rect">
              <a:avLst/>
            </a:prstGeom>
            <a:noFill/>
            <a:ln>
              <a:noFill/>
            </a:ln>
          </p:spPr>
        </p:pic>
      </p:grpSp>
      <p:sp>
        <p:nvSpPr>
          <p:cNvPr id="902" name="Google Shape;902;p72"/>
          <p:cNvSpPr txBox="1"/>
          <p:nvPr/>
        </p:nvSpPr>
        <p:spPr>
          <a:xfrm>
            <a:off x="3416925" y="633155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
        <p:nvSpPr>
          <p:cNvPr id="903" name="Google Shape;903;p72"/>
          <p:cNvSpPr/>
          <p:nvPr/>
        </p:nvSpPr>
        <p:spPr>
          <a:xfrm>
            <a:off x="7237350" y="4812150"/>
            <a:ext cx="4314300" cy="27279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2"/>
          <p:cNvSpPr txBox="1"/>
          <p:nvPr/>
        </p:nvSpPr>
        <p:spPr>
          <a:xfrm>
            <a:off x="8539650" y="5374638"/>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905" name="Google Shape;905;p72"/>
          <p:cNvSpPr txBox="1"/>
          <p:nvPr/>
        </p:nvSpPr>
        <p:spPr>
          <a:xfrm>
            <a:off x="7485000" y="5766825"/>
            <a:ext cx="38190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10">
                  <a:extLst>
                    <a:ext uri="{A12FA001-AC4F-418D-AE19-62706E023703}">
                      <ahyp:hlinkClr val="tx"/>
                    </a:ext>
                  </a:extLst>
                </a:hlinkClick>
              </a:rPr>
              <a:t>Automating Infrastructure on Google Cloud</a:t>
            </a:r>
            <a:br>
              <a:rPr lang="en" sz="2200" u="sng">
                <a:solidFill>
                  <a:srgbClr val="1A73E8"/>
                </a:solidFill>
                <a:latin typeface="Google Sans Text Medium"/>
                <a:ea typeface="Google Sans Text Medium"/>
                <a:cs typeface="Google Sans Text Medium"/>
                <a:sym typeface="Google Sans Text Medium"/>
                <a:hlinkClick r:id="rId11">
                  <a:extLst>
                    <a:ext uri="{A12FA001-AC4F-418D-AE19-62706E023703}">
                      <ahyp:hlinkClr val="tx"/>
                    </a:ext>
                  </a:extLst>
                </a:hlinkClick>
              </a:rPr>
            </a:br>
            <a:r>
              <a:rPr lang="en" sz="2200" u="sng">
                <a:solidFill>
                  <a:srgbClr val="1A73E8"/>
                </a:solidFill>
                <a:latin typeface="Google Sans Text Medium"/>
                <a:ea typeface="Google Sans Text Medium"/>
                <a:cs typeface="Google Sans Text Medium"/>
                <a:sym typeface="Google Sans Text Medium"/>
                <a:hlinkClick r:id="rId12">
                  <a:extLst>
                    <a:ext uri="{A12FA001-AC4F-418D-AE19-62706E023703}">
                      <ahyp:hlinkClr val="tx"/>
                    </a:ext>
                  </a:extLst>
                </a:hlinkClick>
              </a:rPr>
              <a:t>with Terraform</a:t>
            </a:r>
            <a:endParaRPr sz="2200">
              <a:solidFill>
                <a:srgbClr val="5F6368"/>
              </a:solidFill>
              <a:latin typeface="Google Sans Text Medium"/>
              <a:ea typeface="Google Sans Text Medium"/>
              <a:cs typeface="Google Sans Text Medium"/>
              <a:sym typeface="Google Sans Text Medium"/>
            </a:endParaRPr>
          </a:p>
        </p:txBody>
      </p:sp>
      <p:cxnSp>
        <p:nvCxnSpPr>
          <p:cNvPr id="906" name="Google Shape;906;p72"/>
          <p:cNvCxnSpPr/>
          <p:nvPr/>
        </p:nvCxnSpPr>
        <p:spPr>
          <a:xfrm>
            <a:off x="8934900" y="7117700"/>
            <a:ext cx="919200" cy="0"/>
          </a:xfrm>
          <a:prstGeom prst="straightConnector1">
            <a:avLst/>
          </a:prstGeom>
          <a:noFill/>
          <a:ln cap="flat" cmpd="sng" w="28575">
            <a:solidFill>
              <a:srgbClr val="FBBC05"/>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3"/>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4: </a:t>
            </a:r>
            <a:endParaRPr sz="4800"/>
          </a:p>
          <a:p>
            <a:pPr indent="0" lvl="0" marL="0" rtl="0" algn="l">
              <a:spcBef>
                <a:spcPts val="0"/>
              </a:spcBef>
              <a:spcAft>
                <a:spcPts val="0"/>
              </a:spcAft>
              <a:buNone/>
            </a:pPr>
            <a:r>
              <a:rPr lang="en" sz="4800"/>
              <a:t>Ensuring successful operation of a cloud solution</a:t>
            </a:r>
            <a:endParaRPr sz="4800"/>
          </a:p>
        </p:txBody>
      </p:sp>
      <p:sp>
        <p:nvSpPr>
          <p:cNvPr id="912" name="Google Shape;912;p73"/>
          <p:cNvSpPr/>
          <p:nvPr/>
        </p:nvSpPr>
        <p:spPr>
          <a:xfrm>
            <a:off x="13178661" y="4424333"/>
            <a:ext cx="2958600" cy="28020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73"/>
          <p:cNvSpPr/>
          <p:nvPr/>
        </p:nvSpPr>
        <p:spPr>
          <a:xfrm rot="2700000">
            <a:off x="14204603" y="7439437"/>
            <a:ext cx="1027568" cy="1027568"/>
          </a:xfrm>
          <a:prstGeom prst="rect">
            <a:avLst/>
          </a:prstGeom>
          <a:solidFill>
            <a:srgbClr val="EA4335"/>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200"/>
              <a:buFont typeface="Arial"/>
              <a:buNone/>
            </a:pPr>
            <a:r>
              <a:t/>
            </a:r>
            <a:endParaRPr sz="2800"/>
          </a:p>
        </p:txBody>
      </p:sp>
      <p:sp>
        <p:nvSpPr>
          <p:cNvPr id="914" name="Google Shape;914;p73"/>
          <p:cNvSpPr/>
          <p:nvPr/>
        </p:nvSpPr>
        <p:spPr>
          <a:xfrm rot="-2700000">
            <a:off x="10521656" y="6239266"/>
            <a:ext cx="3209070" cy="1604677"/>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915" name="Google Shape;915;p73"/>
          <p:cNvPicPr preferRelativeResize="0"/>
          <p:nvPr/>
        </p:nvPicPr>
        <p:blipFill>
          <a:blip r:embed="rId3">
            <a:alphaModFix/>
          </a:blip>
          <a:stretch>
            <a:fillRect/>
          </a:stretch>
        </p:blipFill>
        <p:spPr>
          <a:xfrm>
            <a:off x="13113875" y="1449795"/>
            <a:ext cx="4052100" cy="4052100"/>
          </a:xfrm>
          <a:prstGeom prst="rect">
            <a:avLst/>
          </a:prstGeom>
          <a:noFill/>
          <a:ln>
            <a:noFill/>
          </a:ln>
        </p:spPr>
      </p:pic>
      <p:sp>
        <p:nvSpPr>
          <p:cNvPr id="916" name="Google Shape;916;p73"/>
          <p:cNvSpPr/>
          <p:nvPr/>
        </p:nvSpPr>
        <p:spPr>
          <a:xfrm>
            <a:off x="12848251" y="3532925"/>
            <a:ext cx="1022700" cy="884700"/>
          </a:xfrm>
          <a:prstGeom prst="triangle">
            <a:avLst>
              <a:gd fmla="val 50000" name="adj"/>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3"/>
          <p:cNvSpPr/>
          <p:nvPr/>
        </p:nvSpPr>
        <p:spPr>
          <a:xfrm rot="2700502">
            <a:off x="10880492" y="5831384"/>
            <a:ext cx="1453317" cy="1259216"/>
          </a:xfrm>
          <a:prstGeom prst="hexagon">
            <a:avLst>
              <a:gd fmla="val 25000" name="adj"/>
              <a:gd fmla="val 115470" name="vf"/>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35" name="Google Shape;135;p2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37" name="Google Shape;137;p2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000">
              <a:solidFill>
                <a:srgbClr val="202124"/>
              </a:solidFill>
              <a:latin typeface="Google Sans Medium"/>
              <a:ea typeface="Google Sans Medium"/>
              <a:cs typeface="Google Sans Medium"/>
              <a:sym typeface="Google Sans Medium"/>
            </a:endParaRPr>
          </a:p>
        </p:txBody>
      </p:sp>
      <p:pic>
        <p:nvPicPr>
          <p:cNvPr id="138" name="Google Shape;138;p2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9" name="Google Shape;139;p29"/>
          <p:cNvSpPr/>
          <p:nvPr/>
        </p:nvSpPr>
        <p:spPr>
          <a:xfrm rot="5400000">
            <a:off x="3112500" y="1250025"/>
            <a:ext cx="1143000" cy="73680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txBox="1"/>
          <p:nvPr/>
        </p:nvSpPr>
        <p:spPr>
          <a:xfrm>
            <a:off x="9068100" y="4362525"/>
            <a:ext cx="83055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Organization, Project, Resource, Folder.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Organization, Folder, Project, Resource.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Project, Organization, Folder, Resource.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Resource, Folder, Organization, Project.</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141" name="Google Shape;141;p29"/>
          <p:cNvSpPr txBox="1"/>
          <p:nvPr/>
        </p:nvSpPr>
        <p:spPr>
          <a:xfrm>
            <a:off x="914450" y="4492300"/>
            <a:ext cx="6621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How are resource hierarchies organized </a:t>
            </a:r>
            <a:endParaRPr sz="24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in Google Cloud?</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4"/>
          <p:cNvSpPr txBox="1"/>
          <p:nvPr/>
        </p:nvSpPr>
        <p:spPr>
          <a:xfrm>
            <a:off x="8771325" y="4522150"/>
            <a:ext cx="8602200" cy="4277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compute snapshots list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snapshots list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compute snapshots get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compute list snapshots</a:t>
            </a:r>
            <a:endParaRPr sz="2400">
              <a:solidFill>
                <a:srgbClr val="3C4043"/>
              </a:solidFill>
              <a:latin typeface="Google Sans Text"/>
              <a:ea typeface="Google Sans Text"/>
              <a:cs typeface="Google Sans Text"/>
              <a:sym typeface="Google Sans Text"/>
            </a:endParaRPr>
          </a:p>
        </p:txBody>
      </p:sp>
      <p:sp>
        <p:nvSpPr>
          <p:cNvPr id="923" name="Google Shape;923;p74"/>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000">
              <a:solidFill>
                <a:srgbClr val="202124"/>
              </a:solidFill>
              <a:latin typeface="Google Sans Medium"/>
              <a:ea typeface="Google Sans Medium"/>
              <a:cs typeface="Google Sans Medium"/>
              <a:sym typeface="Google Sans Medium"/>
            </a:endParaRPr>
          </a:p>
        </p:txBody>
      </p:sp>
      <p:pic>
        <p:nvPicPr>
          <p:cNvPr id="924" name="Google Shape;924;p7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25" name="Google Shape;925;p74"/>
          <p:cNvSpPr/>
          <p:nvPr/>
        </p:nvSpPr>
        <p:spPr>
          <a:xfrm rot="5400000">
            <a:off x="2499725" y="2022550"/>
            <a:ext cx="2003700" cy="70029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4"/>
          <p:cNvSpPr txBox="1"/>
          <p:nvPr/>
        </p:nvSpPr>
        <p:spPr>
          <a:xfrm>
            <a:off x="914350" y="5127550"/>
            <a:ext cx="58080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You want to view a description of your available snapshots using the command line interface (CLI). What gcloud command should you use?</a:t>
            </a:r>
            <a:endParaRPr sz="2400">
              <a:solidFill>
                <a:srgbClr val="FFFFFF"/>
              </a:solidFill>
              <a:latin typeface="Google Sans Text"/>
              <a:ea typeface="Google Sans Text"/>
              <a:cs typeface="Google Sans Text"/>
              <a:sym typeface="Google Sans Text"/>
            </a:endParaRPr>
          </a:p>
        </p:txBody>
      </p:sp>
      <p:sp>
        <p:nvSpPr>
          <p:cNvPr id="927" name="Google Shape;927;p7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929" name="Google Shape;929;p74"/>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5"/>
          <p:cNvSpPr txBox="1"/>
          <p:nvPr/>
        </p:nvSpPr>
        <p:spPr>
          <a:xfrm>
            <a:off x="8476600" y="4521050"/>
            <a:ext cx="88968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Delete the downstream incremental snapshots before deleting the main reference.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Delete the object the snapshot was created from.</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Detach the snapshot schedule before deleting it.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Restore the snapshot to a persistent disk before deleting it. </a:t>
            </a:r>
            <a:endParaRPr sz="2400">
              <a:solidFill>
                <a:srgbClr val="3C4043"/>
              </a:solidFill>
              <a:latin typeface="Google Sans Text"/>
              <a:ea typeface="Google Sans Text"/>
              <a:cs typeface="Google Sans Text"/>
              <a:sym typeface="Google Sans Text"/>
            </a:endParaRPr>
          </a:p>
        </p:txBody>
      </p:sp>
      <p:sp>
        <p:nvSpPr>
          <p:cNvPr id="935" name="Google Shape;935;p75"/>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000">
              <a:solidFill>
                <a:srgbClr val="202124"/>
              </a:solidFill>
              <a:latin typeface="Google Sans Medium"/>
              <a:ea typeface="Google Sans Medium"/>
              <a:cs typeface="Google Sans Medium"/>
              <a:sym typeface="Google Sans Medium"/>
            </a:endParaRPr>
          </a:p>
        </p:txBody>
      </p:sp>
      <p:pic>
        <p:nvPicPr>
          <p:cNvPr id="936" name="Google Shape;936;p7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37" name="Google Shape;937;p75"/>
          <p:cNvSpPr/>
          <p:nvPr/>
        </p:nvSpPr>
        <p:spPr>
          <a:xfrm rot="5400000">
            <a:off x="2598425" y="3440200"/>
            <a:ext cx="1104600" cy="63012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5"/>
          <p:cNvSpPr txBox="1"/>
          <p:nvPr/>
        </p:nvSpPr>
        <p:spPr>
          <a:xfrm>
            <a:off x="914350" y="4521050"/>
            <a:ext cx="5376600" cy="1362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have a scheduled snapshot you are trying to delete, but the operation returns an error.</a:t>
            </a:r>
            <a:endParaRPr sz="2400">
              <a:solidFill>
                <a:srgbClr val="3C4043"/>
              </a:solidFill>
              <a:latin typeface="Google Sans Text"/>
              <a:ea typeface="Google Sans Text"/>
              <a:cs typeface="Google Sans Text"/>
              <a:sym typeface="Google Sans Text"/>
            </a:endParaRPr>
          </a:p>
        </p:txBody>
      </p:sp>
      <p:sp>
        <p:nvSpPr>
          <p:cNvPr id="939" name="Google Shape;939;p75"/>
          <p:cNvSpPr txBox="1"/>
          <p:nvPr/>
        </p:nvSpPr>
        <p:spPr>
          <a:xfrm>
            <a:off x="914350" y="6194350"/>
            <a:ext cx="49518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 What should you do to resolve </a:t>
            </a:r>
            <a:endParaRPr sz="24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this problem?</a:t>
            </a:r>
            <a:endParaRPr sz="2400">
              <a:solidFill>
                <a:srgbClr val="FFFFFF"/>
              </a:solidFill>
              <a:latin typeface="Google Sans Text"/>
              <a:ea typeface="Google Sans Text"/>
              <a:cs typeface="Google Sans Text"/>
              <a:sym typeface="Google Sans Text"/>
            </a:endParaRPr>
          </a:p>
        </p:txBody>
      </p:sp>
      <p:sp>
        <p:nvSpPr>
          <p:cNvPr id="940" name="Google Shape;940;p7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942" name="Google Shape;942;p75"/>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6"/>
          <p:cNvSpPr txBox="1"/>
          <p:nvPr/>
        </p:nvSpPr>
        <p:spPr>
          <a:xfrm>
            <a:off x="8476600" y="4700575"/>
            <a:ext cx="8896800" cy="4555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Defining Health checks.</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Providing Number of instances.</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Specifying Persistent disks.</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Choosing instance Machine type.</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Configuring the operating system.</a:t>
            </a:r>
            <a:endParaRPr sz="2400">
              <a:solidFill>
                <a:srgbClr val="3C4043"/>
              </a:solidFill>
              <a:latin typeface="Google Sans Text"/>
              <a:ea typeface="Google Sans Text"/>
              <a:cs typeface="Google Sans Text"/>
              <a:sym typeface="Google Sans Text"/>
            </a:endParaRPr>
          </a:p>
        </p:txBody>
      </p:sp>
      <p:sp>
        <p:nvSpPr>
          <p:cNvPr id="948" name="Google Shape;948;p76"/>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000">
              <a:solidFill>
                <a:srgbClr val="202124"/>
              </a:solidFill>
              <a:latin typeface="Google Sans Medium"/>
              <a:ea typeface="Google Sans Medium"/>
              <a:cs typeface="Google Sans Medium"/>
              <a:sym typeface="Google Sans Medium"/>
            </a:endParaRPr>
          </a:p>
        </p:txBody>
      </p:sp>
      <p:pic>
        <p:nvPicPr>
          <p:cNvPr id="949" name="Google Shape;949;p7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50" name="Google Shape;950;p76"/>
          <p:cNvSpPr/>
          <p:nvPr/>
        </p:nvSpPr>
        <p:spPr>
          <a:xfrm rot="5400000">
            <a:off x="2678075" y="2022625"/>
            <a:ext cx="1647000" cy="70029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6"/>
          <p:cNvSpPr txBox="1"/>
          <p:nvPr/>
        </p:nvSpPr>
        <p:spPr>
          <a:xfrm>
            <a:off x="914350" y="5127550"/>
            <a:ext cx="55413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Which of the following tasks are part of the process when configuring a managed instance group? (Pick two.)</a:t>
            </a:r>
            <a:endParaRPr sz="2400">
              <a:solidFill>
                <a:schemeClr val="dk1"/>
              </a:solidFill>
              <a:latin typeface="Google Sans Text"/>
              <a:ea typeface="Google Sans Text"/>
              <a:cs typeface="Google Sans Text"/>
              <a:sym typeface="Google Sans Text"/>
            </a:endParaRPr>
          </a:p>
        </p:txBody>
      </p:sp>
      <p:sp>
        <p:nvSpPr>
          <p:cNvPr id="952" name="Google Shape;952;p7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954" name="Google Shape;954;p76"/>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7"/>
          <p:cNvSpPr/>
          <p:nvPr/>
        </p:nvSpPr>
        <p:spPr>
          <a:xfrm>
            <a:off x="11996950" y="0"/>
            <a:ext cx="6291300" cy="102870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960" name="Google Shape;960;p77"/>
          <p:cNvSpPr txBox="1"/>
          <p:nvPr/>
        </p:nvSpPr>
        <p:spPr>
          <a:xfrm>
            <a:off x="12814250" y="20673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961" name="Google Shape;961;p77"/>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962" name="Google Shape;962;p77"/>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963" name="Google Shape;963;p77"/>
          <p:cNvSpPr txBox="1"/>
          <p:nvPr/>
        </p:nvSpPr>
        <p:spPr>
          <a:xfrm>
            <a:off x="12814250" y="2962300"/>
            <a:ext cx="4934100" cy="56895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3">
                  <a:extLst>
                    <a:ext uri="{A12FA001-AC4F-418D-AE19-62706E023703}">
                      <ahyp:hlinkClr val="tx"/>
                    </a:ext>
                  </a:extLst>
                </a:hlinkClick>
              </a:rPr>
              <a:t>Working with persistent disk snapshots | Compute Engine Documentation</a:t>
            </a:r>
            <a:r>
              <a:rPr lang="en" sz="2200">
                <a:solidFill>
                  <a:srgbClr val="3C4043"/>
                </a:solidFill>
                <a:latin typeface="Google Sans"/>
                <a:ea typeface="Google Sans"/>
                <a:cs typeface="Google Sans"/>
                <a:sym typeface="Google Sans"/>
              </a:rPr>
              <a:t> </a:t>
            </a:r>
            <a:endParaRPr sz="22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4">
                  <a:extLst>
                    <a:ext uri="{A12FA001-AC4F-418D-AE19-62706E023703}">
                      <ahyp:hlinkClr val="tx"/>
                    </a:ext>
                  </a:extLst>
                </a:hlinkClick>
              </a:rPr>
              <a:t>Working with persistent disk snapshots | Compute Engine Documentation</a:t>
            </a:r>
            <a:endParaRPr sz="22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5">
                  <a:extLst>
                    <a:ext uri="{A12FA001-AC4F-418D-AE19-62706E023703}">
                      <ahyp:hlinkClr val="tx"/>
                    </a:ext>
                  </a:extLst>
                </a:hlinkClick>
              </a:rPr>
              <a:t>Persistent disk snapshots | Compute Engine Documentation</a:t>
            </a:r>
            <a:endParaRPr sz="22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6">
                  <a:extLst>
                    <a:ext uri="{A12FA001-AC4F-418D-AE19-62706E023703}">
                      <ahyp:hlinkClr val="tx"/>
                    </a:ext>
                  </a:extLst>
                </a:hlinkClick>
              </a:rPr>
              <a:t>Instance templates | Compute Engine Documentation</a:t>
            </a:r>
            <a:r>
              <a:rPr lang="en" sz="2200">
                <a:solidFill>
                  <a:srgbClr val="3C4043"/>
                </a:solidFill>
                <a:latin typeface="Google Sans"/>
                <a:ea typeface="Google Sans"/>
                <a:cs typeface="Google Sans"/>
                <a:sym typeface="Google Sans"/>
              </a:rPr>
              <a:t> </a:t>
            </a:r>
            <a:endParaRPr sz="22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0"/>
              </a:spcAft>
              <a:buNone/>
            </a:pPr>
            <a:r>
              <a:rPr lang="en" sz="2200" u="sng">
                <a:solidFill>
                  <a:srgbClr val="1A73E8"/>
                </a:solidFill>
                <a:latin typeface="Google Sans"/>
                <a:ea typeface="Google Sans"/>
                <a:cs typeface="Google Sans"/>
                <a:sym typeface="Google Sans"/>
                <a:hlinkClick r:id="rId7">
                  <a:extLst>
                    <a:ext uri="{A12FA001-AC4F-418D-AE19-62706E023703}">
                      <ahyp:hlinkClr val="tx"/>
                    </a:ext>
                  </a:extLst>
                </a:hlinkClick>
              </a:rPr>
              <a:t>Instance groups | Compute Engine Documentation</a:t>
            </a:r>
            <a:r>
              <a:rPr lang="en" sz="2200">
                <a:solidFill>
                  <a:srgbClr val="3C4043"/>
                </a:solidFill>
                <a:latin typeface="Google Sans"/>
                <a:ea typeface="Google Sans"/>
                <a:cs typeface="Google Sans"/>
                <a:sym typeface="Google Sans"/>
              </a:rPr>
              <a:t> </a:t>
            </a:r>
            <a:endParaRPr sz="22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t/>
            </a:r>
            <a:endParaRPr sz="2200">
              <a:solidFill>
                <a:srgbClr val="3C4043"/>
              </a:solidFill>
              <a:latin typeface="Google Sans"/>
              <a:ea typeface="Google Sans"/>
              <a:cs typeface="Google Sans"/>
              <a:sym typeface="Google Sans"/>
            </a:endParaRPr>
          </a:p>
        </p:txBody>
      </p:sp>
      <p:grpSp>
        <p:nvGrpSpPr>
          <p:cNvPr id="964" name="Google Shape;964;p77"/>
          <p:cNvGrpSpPr/>
          <p:nvPr/>
        </p:nvGrpSpPr>
        <p:grpSpPr>
          <a:xfrm>
            <a:off x="-10415948" y="5579827"/>
            <a:ext cx="675600" cy="675600"/>
            <a:chOff x="985077" y="3912152"/>
            <a:chExt cx="675600" cy="675600"/>
          </a:xfrm>
        </p:grpSpPr>
        <p:sp>
          <p:nvSpPr>
            <p:cNvPr id="965" name="Google Shape;965;p77"/>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77"/>
            <p:cNvPicPr preferRelativeResize="0"/>
            <p:nvPr/>
          </p:nvPicPr>
          <p:blipFill>
            <a:blip r:embed="rId8">
              <a:alphaModFix/>
            </a:blip>
            <a:stretch>
              <a:fillRect/>
            </a:stretch>
          </p:blipFill>
          <p:spPr>
            <a:xfrm>
              <a:off x="1092995" y="4060423"/>
              <a:ext cx="454974" cy="363974"/>
            </a:xfrm>
            <a:prstGeom prst="rect">
              <a:avLst/>
            </a:prstGeom>
            <a:noFill/>
            <a:ln>
              <a:noFill/>
            </a:ln>
          </p:spPr>
        </p:pic>
      </p:grpSp>
      <p:sp>
        <p:nvSpPr>
          <p:cNvPr id="967" name="Google Shape;967;p77"/>
          <p:cNvSpPr txBox="1"/>
          <p:nvPr/>
        </p:nvSpPr>
        <p:spPr>
          <a:xfrm>
            <a:off x="2403650" y="914400"/>
            <a:ext cx="10201200" cy="1993200"/>
          </a:xfrm>
          <a:prstGeom prst="rect">
            <a:avLst/>
          </a:prstGeom>
          <a:noFill/>
          <a:ln>
            <a:noFill/>
          </a:ln>
        </p:spPr>
        <p:txBody>
          <a:bodyPr anchorCtr="0" anchor="t"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Compute </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Engine resources</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p:txBody>
      </p:sp>
      <p:sp>
        <p:nvSpPr>
          <p:cNvPr id="968" name="Google Shape;968;p7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969" name="Google Shape;969;p7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7"/>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71" name="Google Shape;971;p77"/>
          <p:cNvSpPr/>
          <p:nvPr/>
        </p:nvSpPr>
        <p:spPr>
          <a:xfrm>
            <a:off x="950800" y="5712139"/>
            <a:ext cx="4593000" cy="3243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7"/>
          <p:cNvSpPr/>
          <p:nvPr/>
        </p:nvSpPr>
        <p:spPr>
          <a:xfrm>
            <a:off x="6125350" y="5712264"/>
            <a:ext cx="5046600" cy="3243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7"/>
          <p:cNvSpPr txBox="1"/>
          <p:nvPr/>
        </p:nvSpPr>
        <p:spPr>
          <a:xfrm>
            <a:off x="1295350" y="5912965"/>
            <a:ext cx="4005000" cy="2474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sz="2200">
              <a:solidFill>
                <a:srgbClr val="3C4043"/>
              </a:solidFill>
              <a:latin typeface="Google Sans Text"/>
              <a:ea typeface="Google Sans Text"/>
              <a:cs typeface="Google Sans Text"/>
              <a:sym typeface="Google Sans Text"/>
            </a:endParaRPr>
          </a:p>
          <a:p>
            <a:pPr indent="-368300" lvl="0" marL="457200" rtl="0" algn="l">
              <a:spcBef>
                <a:spcPts val="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M9 Load Balancing                     and Autoscaling</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974" name="Google Shape;974;p77"/>
          <p:cNvSpPr txBox="1"/>
          <p:nvPr/>
        </p:nvSpPr>
        <p:spPr>
          <a:xfrm>
            <a:off x="6395200" y="5912964"/>
            <a:ext cx="4720500" cy="30804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Essential Google Cloud Infrastructure: Foundation </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Virtual Machines</a:t>
            </a:r>
            <a:endParaRPr/>
          </a:p>
          <a:p>
            <a:pPr indent="0" lvl="0" marL="0" rtl="0" algn="l">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11">
                  <a:extLst>
                    <a:ext uri="{A12FA001-AC4F-418D-AE19-62706E023703}">
                      <ahyp:hlinkClr val="tx"/>
                    </a:ext>
                  </a:extLst>
                </a:hlinkClick>
              </a:rPr>
              <a:t>Elastic Google Cloud Infrastructure: Scaling and Automation</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Load Balancing                        and Autoscaling</a:t>
            </a:r>
            <a:endParaRPr sz="2200">
              <a:solidFill>
                <a:srgbClr val="3C4043"/>
              </a:solidFill>
              <a:latin typeface="Google Sans Text"/>
              <a:ea typeface="Google Sans Text"/>
              <a:cs typeface="Google Sans Text"/>
              <a:sym typeface="Google Sans Text"/>
            </a:endParaRPr>
          </a:p>
        </p:txBody>
      </p:sp>
      <p:grpSp>
        <p:nvGrpSpPr>
          <p:cNvPr id="975" name="Google Shape;975;p77"/>
          <p:cNvGrpSpPr/>
          <p:nvPr/>
        </p:nvGrpSpPr>
        <p:grpSpPr>
          <a:xfrm>
            <a:off x="10242952" y="8048911"/>
            <a:ext cx="675600" cy="675600"/>
            <a:chOff x="958127" y="6085527"/>
            <a:chExt cx="675600" cy="675600"/>
          </a:xfrm>
        </p:grpSpPr>
        <p:sp>
          <p:nvSpPr>
            <p:cNvPr id="976" name="Google Shape;976;p77"/>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 name="Google Shape;977;p77"/>
            <p:cNvPicPr preferRelativeResize="0"/>
            <p:nvPr/>
          </p:nvPicPr>
          <p:blipFill>
            <a:blip r:embed="rId12">
              <a:alphaModFix/>
            </a:blip>
            <a:stretch>
              <a:fillRect/>
            </a:stretch>
          </p:blipFill>
          <p:spPr>
            <a:xfrm>
              <a:off x="1089993" y="6245277"/>
              <a:ext cx="409470" cy="363974"/>
            </a:xfrm>
            <a:prstGeom prst="rect">
              <a:avLst/>
            </a:prstGeom>
            <a:noFill/>
            <a:ln>
              <a:noFill/>
            </a:ln>
          </p:spPr>
        </p:pic>
      </p:grpSp>
      <p:sp>
        <p:nvSpPr>
          <p:cNvPr id="978" name="Google Shape;978;p77"/>
          <p:cNvSpPr txBox="1"/>
          <p:nvPr/>
        </p:nvSpPr>
        <p:spPr>
          <a:xfrm>
            <a:off x="1295350" y="4331675"/>
            <a:ext cx="10200300" cy="13296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3">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M3 Virtual Machines and Networks in the Cloud</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979" name="Google Shape;979;p77"/>
          <p:cNvGrpSpPr/>
          <p:nvPr/>
        </p:nvGrpSpPr>
        <p:grpSpPr>
          <a:xfrm>
            <a:off x="4561114" y="8048911"/>
            <a:ext cx="675600" cy="675600"/>
            <a:chOff x="985077" y="3912152"/>
            <a:chExt cx="675600" cy="675600"/>
          </a:xfrm>
        </p:grpSpPr>
        <p:sp>
          <p:nvSpPr>
            <p:cNvPr id="980" name="Google Shape;980;p77"/>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77"/>
            <p:cNvPicPr preferRelativeResize="0"/>
            <p:nvPr/>
          </p:nvPicPr>
          <p:blipFill>
            <a:blip r:embed="rId8">
              <a:alphaModFix/>
            </a:blip>
            <a:stretch>
              <a:fillRect/>
            </a:stretch>
          </p:blipFill>
          <p:spPr>
            <a:xfrm>
              <a:off x="1092995" y="4060423"/>
              <a:ext cx="454974" cy="363974"/>
            </a:xfrm>
            <a:prstGeom prst="rect">
              <a:avLst/>
            </a:prstGeom>
            <a:noFill/>
            <a:ln>
              <a:noFill/>
            </a:ln>
          </p:spPr>
        </p:pic>
      </p:grpSp>
      <p:sp>
        <p:nvSpPr>
          <p:cNvPr id="982" name="Google Shape;982;p77"/>
          <p:cNvSpPr txBox="1"/>
          <p:nvPr/>
        </p:nvSpPr>
        <p:spPr>
          <a:xfrm>
            <a:off x="5556173" y="7145739"/>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8"/>
          <p:cNvSpPr txBox="1"/>
          <p:nvPr/>
        </p:nvSpPr>
        <p:spPr>
          <a:xfrm>
            <a:off x="8476600" y="4521050"/>
            <a:ext cx="88968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Annotate your ingress object with an ingress.class of “gce.”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Configure your service object with a type: LoadBalancer.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Annotate your service object with a neg reference.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Implement custom static routes in your VPC. </a:t>
            </a:r>
            <a:endParaRPr sz="2400">
              <a:solidFill>
                <a:srgbClr val="3C4043"/>
              </a:solidFill>
              <a:latin typeface="Google Sans Text"/>
              <a:ea typeface="Google Sans Text"/>
              <a:cs typeface="Google Sans Text"/>
              <a:sym typeface="Google Sans Text"/>
            </a:endParaRPr>
          </a:p>
        </p:txBody>
      </p:sp>
      <p:sp>
        <p:nvSpPr>
          <p:cNvPr id="988" name="Google Shape;988;p78"/>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000">
              <a:solidFill>
                <a:srgbClr val="202124"/>
              </a:solidFill>
              <a:latin typeface="Google Sans Medium"/>
              <a:ea typeface="Google Sans Medium"/>
              <a:cs typeface="Google Sans Medium"/>
              <a:sym typeface="Google Sans Medium"/>
            </a:endParaRPr>
          </a:p>
        </p:txBody>
      </p:sp>
      <p:pic>
        <p:nvPicPr>
          <p:cNvPr id="989" name="Google Shape;989;p7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90" name="Google Shape;990;p78"/>
          <p:cNvSpPr/>
          <p:nvPr/>
        </p:nvSpPr>
        <p:spPr>
          <a:xfrm rot="5400000">
            <a:off x="3348225" y="3390175"/>
            <a:ext cx="924300" cy="76203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8"/>
          <p:cNvSpPr txBox="1"/>
          <p:nvPr/>
        </p:nvSpPr>
        <p:spPr>
          <a:xfrm>
            <a:off x="914350" y="4521050"/>
            <a:ext cx="6706200" cy="1785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Superstore’s GKE cluster requires an internal http(s) load balancer. You are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creating the configuration files required                for this resource. </a:t>
            </a:r>
            <a:endParaRPr sz="2400">
              <a:solidFill>
                <a:srgbClr val="3C4043"/>
              </a:solidFill>
              <a:latin typeface="Google Sans Text"/>
              <a:ea typeface="Google Sans Text"/>
              <a:cs typeface="Google Sans Text"/>
              <a:sym typeface="Google Sans Text"/>
            </a:endParaRPr>
          </a:p>
        </p:txBody>
      </p:sp>
      <p:sp>
        <p:nvSpPr>
          <p:cNvPr id="992" name="Google Shape;992;p78"/>
          <p:cNvSpPr txBox="1"/>
          <p:nvPr/>
        </p:nvSpPr>
        <p:spPr>
          <a:xfrm>
            <a:off x="914350" y="6803950"/>
            <a:ext cx="67062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is the  proper setting for this scenario?  </a:t>
            </a:r>
            <a:endParaRPr sz="2400">
              <a:solidFill>
                <a:srgbClr val="FFFFFF"/>
              </a:solidFill>
              <a:latin typeface="Google Sans Text"/>
              <a:ea typeface="Google Sans Text"/>
              <a:cs typeface="Google Sans Text"/>
              <a:sym typeface="Google Sans Text"/>
            </a:endParaRPr>
          </a:p>
        </p:txBody>
      </p:sp>
      <p:sp>
        <p:nvSpPr>
          <p:cNvPr id="993" name="Google Shape;993;p7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995" name="Google Shape;995;p78"/>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9"/>
          <p:cNvSpPr txBox="1"/>
          <p:nvPr/>
        </p:nvSpPr>
        <p:spPr>
          <a:xfrm>
            <a:off x="9220250" y="4847400"/>
            <a:ext cx="8153100" cy="4180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Pod templates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Pods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Services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Deployments</a:t>
            </a:r>
            <a:endParaRPr sz="2400">
              <a:solidFill>
                <a:srgbClr val="3C4043"/>
              </a:solidFill>
              <a:latin typeface="Google Sans Text"/>
              <a:ea typeface="Google Sans Text"/>
              <a:cs typeface="Google Sans Text"/>
              <a:sym typeface="Google Sans Text"/>
            </a:endParaRPr>
          </a:p>
        </p:txBody>
      </p:sp>
      <p:sp>
        <p:nvSpPr>
          <p:cNvPr id="1001" name="Google Shape;1001;p7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000">
              <a:solidFill>
                <a:srgbClr val="202124"/>
              </a:solidFill>
              <a:latin typeface="Google Sans Medium"/>
              <a:ea typeface="Google Sans Medium"/>
              <a:cs typeface="Google Sans Medium"/>
              <a:sym typeface="Google Sans Medium"/>
            </a:endParaRPr>
          </a:p>
        </p:txBody>
      </p:sp>
      <p:pic>
        <p:nvPicPr>
          <p:cNvPr id="1002" name="Google Shape;1002;p7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03" name="Google Shape;1003;p79"/>
          <p:cNvSpPr/>
          <p:nvPr/>
        </p:nvSpPr>
        <p:spPr>
          <a:xfrm rot="5400000">
            <a:off x="2700750" y="2146875"/>
            <a:ext cx="1657800" cy="70590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9"/>
          <p:cNvSpPr txBox="1"/>
          <p:nvPr/>
        </p:nvSpPr>
        <p:spPr>
          <a:xfrm>
            <a:off x="914350" y="4847400"/>
            <a:ext cx="5639700" cy="16578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Kubernetes object provides access to logic running in your cluster via endpoints that you define?</a:t>
            </a:r>
            <a:endParaRPr sz="2400">
              <a:solidFill>
                <a:srgbClr val="FFFFFF"/>
              </a:solidFill>
              <a:latin typeface="Google Sans Text"/>
              <a:ea typeface="Google Sans Text"/>
              <a:cs typeface="Google Sans Text"/>
              <a:sym typeface="Google Sans Text"/>
            </a:endParaRPr>
          </a:p>
        </p:txBody>
      </p:sp>
      <p:sp>
        <p:nvSpPr>
          <p:cNvPr id="1005" name="Google Shape;1005;p7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007" name="Google Shape;1007;p79"/>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0"/>
          <p:cNvSpPr txBox="1"/>
          <p:nvPr/>
        </p:nvSpPr>
        <p:spPr>
          <a:xfrm>
            <a:off x="9220250" y="4847400"/>
            <a:ext cx="8153100" cy="4180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kubectl apply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kubectl create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kubectl replace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kubectl run</a:t>
            </a:r>
            <a:endParaRPr sz="2400">
              <a:solidFill>
                <a:srgbClr val="3C4043"/>
              </a:solidFill>
              <a:latin typeface="Google Sans Text"/>
              <a:ea typeface="Google Sans Text"/>
              <a:cs typeface="Google Sans Text"/>
              <a:sym typeface="Google Sans Text"/>
            </a:endParaRPr>
          </a:p>
        </p:txBody>
      </p:sp>
      <p:sp>
        <p:nvSpPr>
          <p:cNvPr id="1013" name="Google Shape;1013;p80"/>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000">
              <a:solidFill>
                <a:srgbClr val="202124"/>
              </a:solidFill>
              <a:latin typeface="Google Sans Medium"/>
              <a:ea typeface="Google Sans Medium"/>
              <a:cs typeface="Google Sans Medium"/>
              <a:sym typeface="Google Sans Medium"/>
            </a:endParaRPr>
          </a:p>
        </p:txBody>
      </p:sp>
      <p:pic>
        <p:nvPicPr>
          <p:cNvPr id="1014" name="Google Shape;1014;p8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15" name="Google Shape;1015;p80"/>
          <p:cNvSpPr/>
          <p:nvPr/>
        </p:nvSpPr>
        <p:spPr>
          <a:xfrm rot="5400000">
            <a:off x="2904750" y="2146825"/>
            <a:ext cx="1249800" cy="70590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0"/>
          <p:cNvSpPr txBox="1"/>
          <p:nvPr/>
        </p:nvSpPr>
        <p:spPr>
          <a:xfrm>
            <a:off x="914350" y="4847400"/>
            <a:ext cx="5639700" cy="16578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is the declarative way to initialize and update Kubernetes objects?</a:t>
            </a:r>
            <a:endParaRPr sz="2400">
              <a:solidFill>
                <a:srgbClr val="FFFFFF"/>
              </a:solidFill>
              <a:latin typeface="Google Sans Text"/>
              <a:ea typeface="Google Sans Text"/>
              <a:cs typeface="Google Sans Text"/>
              <a:sym typeface="Google Sans Text"/>
            </a:endParaRPr>
          </a:p>
        </p:txBody>
      </p:sp>
      <p:sp>
        <p:nvSpPr>
          <p:cNvPr id="1017" name="Google Shape;1017;p8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019" name="Google Shape;1019;p80"/>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1"/>
          <p:cNvSpPr txBox="1"/>
          <p:nvPr/>
        </p:nvSpPr>
        <p:spPr>
          <a:xfrm>
            <a:off x="2403650" y="914400"/>
            <a:ext cx="137184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Google Kubernetes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Engine resources</a:t>
            </a:r>
            <a:endParaRPr sz="4800">
              <a:solidFill>
                <a:srgbClr val="4285F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1025" name="Google Shape;1025;p8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026" name="Google Shape;1026;p8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1"/>
          <p:cNvSpPr txBox="1"/>
          <p:nvPr/>
        </p:nvSpPr>
        <p:spPr>
          <a:xfrm>
            <a:off x="1037891"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28" name="Google Shape;1028;p81"/>
          <p:cNvSpPr/>
          <p:nvPr/>
        </p:nvSpPr>
        <p:spPr>
          <a:xfrm>
            <a:off x="11996950" y="100"/>
            <a:ext cx="6291300" cy="102870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029" name="Google Shape;1029;p81"/>
          <p:cNvSpPr txBox="1"/>
          <p:nvPr/>
        </p:nvSpPr>
        <p:spPr>
          <a:xfrm>
            <a:off x="12729650" y="1535550"/>
            <a:ext cx="4693800" cy="77733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Ingress for Internal HTTP(S) Load Balancing</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Ingress for External HTTP(S) Load Balancing</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Configuring Ingress for external load balancing</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Configuring Ingress for Internal HTTP(S) Load Balancing</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GKE overview | Kubernetes Engine Documentation</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Pod | Kubernetes Engine Documentation</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Deployment | Kubernetes Engine Documentation</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10">
                  <a:extLst>
                    <a:ext uri="{A12FA001-AC4F-418D-AE19-62706E023703}">
                      <ahyp:hlinkClr val="tx"/>
                    </a:ext>
                  </a:extLst>
                </a:hlinkClick>
              </a:rPr>
              <a:t>Services | Kubernetes Engine Documentation</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11">
                  <a:extLst>
                    <a:ext uri="{A12FA001-AC4F-418D-AE19-62706E023703}">
                      <ahyp:hlinkClr val="tx"/>
                    </a:ext>
                  </a:extLst>
                </a:hlinkClick>
              </a:rPr>
              <a:t>Overview of deploying workloads | Kubernetes Engine Documentation</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200" u="sng">
                <a:solidFill>
                  <a:srgbClr val="1A73E8"/>
                </a:solidFill>
                <a:latin typeface="Google Sans Text"/>
                <a:ea typeface="Google Sans Text"/>
                <a:cs typeface="Google Sans Text"/>
                <a:sym typeface="Google Sans Text"/>
                <a:hlinkClick r:id="rId12">
                  <a:extLst>
                    <a:ext uri="{A12FA001-AC4F-418D-AE19-62706E023703}">
                      <ahyp:hlinkClr val="tx"/>
                    </a:ext>
                  </a:extLst>
                </a:hlinkClick>
              </a:rPr>
              <a:t>Kubernetes Object Management</a:t>
            </a:r>
            <a:r>
              <a:rPr lang="en" sz="2200">
                <a:solidFill>
                  <a:srgbClr val="3C4043"/>
                </a:solidFill>
                <a:latin typeface="Google Sans Text"/>
                <a:ea typeface="Google Sans Text"/>
                <a:cs typeface="Google Sans Text"/>
                <a:sym typeface="Google Sans Text"/>
              </a:rPr>
              <a:t> </a:t>
            </a:r>
            <a:endParaRPr sz="2200">
              <a:solidFill>
                <a:srgbClr val="202124"/>
              </a:solidFill>
              <a:latin typeface="Google Sans Text"/>
              <a:ea typeface="Google Sans Text"/>
              <a:cs typeface="Google Sans Text"/>
              <a:sym typeface="Google Sans Text"/>
            </a:endParaRPr>
          </a:p>
        </p:txBody>
      </p:sp>
      <p:cxnSp>
        <p:nvCxnSpPr>
          <p:cNvPr id="1030" name="Google Shape;1030;p81"/>
          <p:cNvCxnSpPr/>
          <p:nvPr/>
        </p:nvCxnSpPr>
        <p:spPr>
          <a:xfrm>
            <a:off x="6839852" y="4300950"/>
            <a:ext cx="4364100" cy="0"/>
          </a:xfrm>
          <a:prstGeom prst="straightConnector1">
            <a:avLst/>
          </a:prstGeom>
          <a:noFill/>
          <a:ln cap="flat" cmpd="sng" w="76200">
            <a:solidFill>
              <a:srgbClr val="EA4335"/>
            </a:solidFill>
            <a:prstDash val="solid"/>
            <a:round/>
            <a:headEnd len="med" w="med" type="none"/>
            <a:tailEnd len="med" w="med" type="none"/>
          </a:ln>
        </p:spPr>
      </p:cxnSp>
      <p:sp>
        <p:nvSpPr>
          <p:cNvPr id="1031" name="Google Shape;1031;p81"/>
          <p:cNvSpPr txBox="1"/>
          <p:nvPr/>
        </p:nvSpPr>
        <p:spPr>
          <a:xfrm>
            <a:off x="6856350" y="3682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sp>
        <p:nvSpPr>
          <p:cNvPr id="1032" name="Google Shape;1032;p81"/>
          <p:cNvSpPr txBox="1"/>
          <p:nvPr/>
        </p:nvSpPr>
        <p:spPr>
          <a:xfrm>
            <a:off x="12729650" y="7103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033" name="Google Shape;1033;p81"/>
          <p:cNvSpPr txBox="1"/>
          <p:nvPr/>
        </p:nvSpPr>
        <p:spPr>
          <a:xfrm>
            <a:off x="914350" y="36821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034" name="Google Shape;1034;p81"/>
          <p:cNvCxnSpPr/>
          <p:nvPr/>
        </p:nvCxnSpPr>
        <p:spPr>
          <a:xfrm>
            <a:off x="1002690" y="4300950"/>
            <a:ext cx="5288400" cy="0"/>
          </a:xfrm>
          <a:prstGeom prst="straightConnector1">
            <a:avLst/>
          </a:prstGeom>
          <a:noFill/>
          <a:ln cap="flat" cmpd="sng" w="76200">
            <a:solidFill>
              <a:srgbClr val="4285F4"/>
            </a:solidFill>
            <a:prstDash val="solid"/>
            <a:round/>
            <a:headEnd len="med" w="med" type="none"/>
            <a:tailEnd len="med" w="med" type="none"/>
          </a:ln>
        </p:spPr>
      </p:cxnSp>
      <p:sp>
        <p:nvSpPr>
          <p:cNvPr id="1035" name="Google Shape;1035;p81"/>
          <p:cNvSpPr txBox="1"/>
          <p:nvPr/>
        </p:nvSpPr>
        <p:spPr>
          <a:xfrm>
            <a:off x="958125" y="4652475"/>
            <a:ext cx="5332800" cy="31503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3">
                  <a:extLst>
                    <a:ext uri="{A12FA001-AC4F-418D-AE19-62706E023703}">
                      <ahyp:hlinkClr val="tx"/>
                    </a:ext>
                  </a:extLst>
                </a:hlinkClick>
              </a:rPr>
              <a:t>Google Cloud Fundamentals: Core Infrastructure</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M5 Containers in the Cloud</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4">
                  <a:extLst>
                    <a:ext uri="{A12FA001-AC4F-418D-AE19-62706E023703}">
                      <ahyp:hlinkClr val="tx"/>
                    </a:ext>
                  </a:extLst>
                </a:hlinkClick>
              </a:rPr>
              <a:t>Getting Started with Google          Kubernetes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M3 Kubernetes Architecture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Kubernetes </a:t>
            </a:r>
            <a:r>
              <a:rPr lang="en" sz="2200">
                <a:solidFill>
                  <a:srgbClr val="3C4043"/>
                </a:solidFill>
                <a:latin typeface="Google Sans Text"/>
                <a:ea typeface="Google Sans Text"/>
                <a:cs typeface="Google Sans Text"/>
                <a:sym typeface="Google Sans Text"/>
              </a:rPr>
              <a:t>Operations</a:t>
            </a:r>
            <a:endParaRPr sz="2200">
              <a:solidFill>
                <a:srgbClr val="202124"/>
              </a:solidFill>
              <a:latin typeface="Google Sans Text"/>
              <a:ea typeface="Google Sans Text"/>
              <a:cs typeface="Google Sans Text"/>
              <a:sym typeface="Google Sans Text"/>
            </a:endParaRPr>
          </a:p>
        </p:txBody>
      </p:sp>
      <p:grpSp>
        <p:nvGrpSpPr>
          <p:cNvPr id="1036" name="Google Shape;1036;p81"/>
          <p:cNvGrpSpPr/>
          <p:nvPr/>
        </p:nvGrpSpPr>
        <p:grpSpPr>
          <a:xfrm>
            <a:off x="7165650" y="4659750"/>
            <a:ext cx="3745500" cy="2676000"/>
            <a:chOff x="7450263" y="6447925"/>
            <a:chExt cx="3745500" cy="2676000"/>
          </a:xfrm>
        </p:grpSpPr>
        <p:sp>
          <p:nvSpPr>
            <p:cNvPr id="1037" name="Google Shape;1037;p81"/>
            <p:cNvSpPr/>
            <p:nvPr/>
          </p:nvSpPr>
          <p:spPr>
            <a:xfrm>
              <a:off x="7450263" y="6447925"/>
              <a:ext cx="3745500" cy="26760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81"/>
            <p:cNvPicPr preferRelativeResize="0"/>
            <p:nvPr/>
          </p:nvPicPr>
          <p:blipFill>
            <a:blip r:embed="rId15">
              <a:alphaModFix/>
            </a:blip>
            <a:stretch>
              <a:fillRect/>
            </a:stretch>
          </p:blipFill>
          <p:spPr>
            <a:xfrm>
              <a:off x="9114625" y="6611751"/>
              <a:ext cx="416774" cy="416301"/>
            </a:xfrm>
            <a:prstGeom prst="rect">
              <a:avLst/>
            </a:prstGeom>
            <a:noFill/>
            <a:ln>
              <a:noFill/>
            </a:ln>
          </p:spPr>
        </p:pic>
        <p:sp>
          <p:nvSpPr>
            <p:cNvPr id="1039" name="Google Shape;1039;p81"/>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1040" name="Google Shape;1040;p81"/>
            <p:cNvSpPr txBox="1"/>
            <p:nvPr/>
          </p:nvSpPr>
          <p:spPr>
            <a:xfrm>
              <a:off x="7630488" y="7402600"/>
              <a:ext cx="33705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16">
                    <a:extLst>
                      <a:ext uri="{A12FA001-AC4F-418D-AE19-62706E023703}">
                        <ahyp:hlinkClr val="tx"/>
                      </a:ext>
                    </a:extLst>
                  </a:hlinkClick>
                </a:rPr>
                <a:t>Set Up and Configure a Cloud Environment in Google Cloud</a:t>
              </a:r>
              <a:endParaRPr sz="2200">
                <a:solidFill>
                  <a:srgbClr val="5F6368"/>
                </a:solidFill>
                <a:latin typeface="Google Sans Text Medium"/>
                <a:ea typeface="Google Sans Text Medium"/>
                <a:cs typeface="Google Sans Text Medium"/>
                <a:sym typeface="Google Sans Text Medium"/>
              </a:endParaRPr>
            </a:p>
          </p:txBody>
        </p:sp>
        <p:cxnSp>
          <p:nvCxnSpPr>
            <p:cNvPr id="1041" name="Google Shape;1041;p81"/>
            <p:cNvCxnSpPr/>
            <p:nvPr/>
          </p:nvCxnSpPr>
          <p:spPr>
            <a:xfrm>
              <a:off x="8863413" y="8753475"/>
              <a:ext cx="919200" cy="0"/>
            </a:xfrm>
            <a:prstGeom prst="straightConnector1">
              <a:avLst/>
            </a:prstGeom>
            <a:noFill/>
            <a:ln cap="flat" cmpd="sng" w="28575">
              <a:solidFill>
                <a:srgbClr val="FBBC05"/>
              </a:solidFill>
              <a:prstDash val="solid"/>
              <a:round/>
              <a:headEnd len="med" w="med" type="none"/>
              <a:tailEnd len="med" w="med" type="non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82"/>
          <p:cNvSpPr txBox="1"/>
          <p:nvPr/>
        </p:nvSpPr>
        <p:spPr>
          <a:xfrm>
            <a:off x="9220250" y="4521050"/>
            <a:ext cx="81531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Set Min instances.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Set Max instances.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Set CPU Utilization.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Set Concurrency settings.</a:t>
            </a:r>
            <a:endParaRPr sz="2400">
              <a:solidFill>
                <a:srgbClr val="3C4043"/>
              </a:solidFill>
              <a:latin typeface="Google Sans Text"/>
              <a:ea typeface="Google Sans Text"/>
              <a:cs typeface="Google Sans Text"/>
              <a:sym typeface="Google Sans Text"/>
            </a:endParaRPr>
          </a:p>
        </p:txBody>
      </p:sp>
      <p:sp>
        <p:nvSpPr>
          <p:cNvPr id="1047" name="Google Shape;1047;p82"/>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000">
              <a:solidFill>
                <a:srgbClr val="202124"/>
              </a:solidFill>
              <a:latin typeface="Google Sans Medium"/>
              <a:ea typeface="Google Sans Medium"/>
              <a:cs typeface="Google Sans Medium"/>
              <a:sym typeface="Google Sans Medium"/>
            </a:endParaRPr>
          </a:p>
        </p:txBody>
      </p:sp>
      <p:pic>
        <p:nvPicPr>
          <p:cNvPr id="1048" name="Google Shape;1048;p8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49" name="Google Shape;1049;p82"/>
          <p:cNvSpPr/>
          <p:nvPr/>
        </p:nvSpPr>
        <p:spPr>
          <a:xfrm rot="5400000">
            <a:off x="2555100" y="4197100"/>
            <a:ext cx="896700" cy="60063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2"/>
          <p:cNvSpPr txBox="1"/>
          <p:nvPr/>
        </p:nvSpPr>
        <p:spPr>
          <a:xfrm>
            <a:off x="914350" y="6764450"/>
            <a:ext cx="4005000" cy="8715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What should you do?</a:t>
            </a:r>
            <a:endParaRPr sz="2400">
              <a:solidFill>
                <a:schemeClr val="dk1"/>
              </a:solidFill>
              <a:latin typeface="Google Sans Text"/>
              <a:ea typeface="Google Sans Text"/>
              <a:cs typeface="Google Sans Text"/>
              <a:sym typeface="Google Sans Text"/>
            </a:endParaRPr>
          </a:p>
        </p:txBody>
      </p:sp>
      <p:sp>
        <p:nvSpPr>
          <p:cNvPr id="1051" name="Google Shape;1051;p8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053" name="Google Shape;1053;p82"/>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54" name="Google Shape;1054;p82"/>
          <p:cNvSpPr txBox="1"/>
          <p:nvPr/>
        </p:nvSpPr>
        <p:spPr>
          <a:xfrm>
            <a:off x="914350" y="4521050"/>
            <a:ext cx="5260800" cy="1785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have a Cloud Run service with a database backend. You want to limit the number of connections to             your database. </a:t>
            </a:r>
            <a:endParaRPr sz="2400">
              <a:solidFill>
                <a:srgbClr val="3C4043"/>
              </a:solidFill>
              <a:latin typeface="Google Sans Text"/>
              <a:ea typeface="Google Sans Text"/>
              <a:cs typeface="Google Sans Text"/>
              <a:sym typeface="Google Sans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3"/>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060" name="Google Shape;1060;p83"/>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061" name="Google Shape;1061;p83"/>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062" name="Google Shape;1062;p83"/>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1063" name="Google Shape;1063;p83"/>
          <p:cNvSpPr txBox="1"/>
          <p:nvPr/>
        </p:nvSpPr>
        <p:spPr>
          <a:xfrm>
            <a:off x="12585650" y="4196100"/>
            <a:ext cx="4934100" cy="16008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0"/>
              </a:spcBef>
              <a:spcAft>
                <a:spcPts val="1000"/>
              </a:spcAft>
              <a:buNone/>
            </a:pPr>
            <a:r>
              <a:rPr lang="en" sz="2400" u="sng">
                <a:solidFill>
                  <a:srgbClr val="1A73E8"/>
                </a:solidFill>
                <a:latin typeface="Google Sans"/>
                <a:ea typeface="Google Sans"/>
                <a:cs typeface="Google Sans"/>
                <a:sym typeface="Google Sans"/>
                <a:hlinkClick r:id="rId3">
                  <a:extLst>
                    <a:ext uri="{A12FA001-AC4F-418D-AE19-62706E023703}">
                      <ahyp:hlinkClr val="tx"/>
                    </a:ext>
                  </a:extLst>
                </a:hlinkClick>
              </a:rPr>
              <a:t>About container instance autoscaling | Cloud Run Documentation</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p:txBody>
      </p:sp>
      <p:sp>
        <p:nvSpPr>
          <p:cNvPr id="1064" name="Google Shape;1064;p83"/>
          <p:cNvSpPr txBox="1"/>
          <p:nvPr/>
        </p:nvSpPr>
        <p:spPr>
          <a:xfrm>
            <a:off x="914350" y="4322025"/>
            <a:ext cx="10058400" cy="1300800"/>
          </a:xfrm>
          <a:prstGeom prst="rect">
            <a:avLst/>
          </a:prstGeom>
          <a:noFill/>
          <a:ln>
            <a:noFill/>
          </a:ln>
        </p:spPr>
        <p:txBody>
          <a:bodyPr anchorCtr="0" anchor="t" bIns="91450" lIns="91450" spcFirstLastPara="1" rIns="91450" wrap="square" tIns="91450">
            <a:spAutoFit/>
          </a:bodyPr>
          <a:lstStyle/>
          <a:p>
            <a:pPr indent="0" lvl="0" marL="0" rtl="0" algn="l">
              <a:lnSpc>
                <a:spcPct val="150000"/>
              </a:lnSpc>
              <a:spcBef>
                <a:spcPts val="0"/>
              </a:spcBef>
              <a:spcAft>
                <a:spcPts val="0"/>
              </a:spcAft>
              <a:buNone/>
            </a:pPr>
            <a:r>
              <a:rPr lang="en" sz="2400" u="sng">
                <a:solidFill>
                  <a:srgbClr val="1A73E8"/>
                </a:solidFill>
                <a:latin typeface="Google Sans"/>
                <a:ea typeface="Google Sans"/>
                <a:cs typeface="Google Sans"/>
                <a:sym typeface="Google Sans"/>
                <a:hlinkClick r:id="rId4">
                  <a:extLst>
                    <a:ext uri="{A12FA001-AC4F-418D-AE19-62706E023703}">
                      <ahyp:hlinkClr val="tx"/>
                    </a:ext>
                  </a:extLst>
                </a:hlinkClick>
              </a:rPr>
              <a:t>Google Cloud Fundamentals: Core Infrastructure</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a:p>
            <a:pPr indent="-381000" lvl="0" marL="457200" rtl="0" algn="l">
              <a:lnSpc>
                <a:spcPct val="150000"/>
              </a:lnSpc>
              <a:spcBef>
                <a:spcPts val="0"/>
              </a:spcBef>
              <a:spcAft>
                <a:spcPts val="0"/>
              </a:spcAft>
              <a:buSzPts val="2400"/>
              <a:buFont typeface="Google Sans"/>
              <a:buChar char="●"/>
            </a:pPr>
            <a:r>
              <a:rPr lang="en" sz="2400">
                <a:solidFill>
                  <a:srgbClr val="3C4043"/>
                </a:solidFill>
                <a:latin typeface="Google Sans"/>
                <a:ea typeface="Google Sans"/>
                <a:cs typeface="Google Sans"/>
                <a:sym typeface="Google Sans"/>
              </a:rPr>
              <a:t>M6 Applications in the Cloud</a:t>
            </a:r>
            <a:endParaRPr sz="2400">
              <a:solidFill>
                <a:srgbClr val="3C4043"/>
              </a:solidFill>
              <a:latin typeface="Google Sans"/>
              <a:ea typeface="Google Sans"/>
              <a:cs typeface="Google Sans"/>
              <a:sym typeface="Google Sans"/>
            </a:endParaRPr>
          </a:p>
        </p:txBody>
      </p:sp>
      <p:sp>
        <p:nvSpPr>
          <p:cNvPr id="1065" name="Google Shape;1065;p83"/>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Cloud Run resources</a:t>
            </a:r>
            <a:endParaRPr sz="4800">
              <a:solidFill>
                <a:srgbClr val="202124"/>
              </a:solidFill>
              <a:latin typeface="Google Sans Medium"/>
              <a:ea typeface="Google Sans Medium"/>
              <a:cs typeface="Google Sans Medium"/>
              <a:sym typeface="Google Sans Medium"/>
            </a:endParaRPr>
          </a:p>
        </p:txBody>
      </p:sp>
      <p:sp>
        <p:nvSpPr>
          <p:cNvPr id="1066" name="Google Shape;1066;p8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067" name="Google Shape;1067;p8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3"/>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7" name="Google Shape;147;p3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0"/>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9" name="Google Shape;149;p30"/>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000">
              <a:solidFill>
                <a:srgbClr val="202124"/>
              </a:solidFill>
              <a:latin typeface="Google Sans Medium"/>
              <a:ea typeface="Google Sans Medium"/>
              <a:cs typeface="Google Sans Medium"/>
              <a:sym typeface="Google Sans Medium"/>
            </a:endParaRPr>
          </a:p>
        </p:txBody>
      </p:sp>
      <p:pic>
        <p:nvPicPr>
          <p:cNvPr id="150" name="Google Shape;150;p3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51" name="Google Shape;151;p30"/>
          <p:cNvSpPr/>
          <p:nvPr/>
        </p:nvSpPr>
        <p:spPr>
          <a:xfrm rot="5400000">
            <a:off x="2824700" y="1537725"/>
            <a:ext cx="1143000" cy="67926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txBox="1"/>
          <p:nvPr/>
        </p:nvSpPr>
        <p:spPr>
          <a:xfrm>
            <a:off x="9703925" y="4362525"/>
            <a:ext cx="76698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The Project ID.</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The Project Name.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The Project Number.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The Project Category.</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153" name="Google Shape;153;p30"/>
          <p:cNvSpPr txBox="1"/>
          <p:nvPr/>
        </p:nvSpPr>
        <p:spPr>
          <a:xfrm>
            <a:off x="914225" y="4492300"/>
            <a:ext cx="5376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What Google Cloud project attributes </a:t>
            </a:r>
            <a:endParaRPr sz="24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can be changed?</a:t>
            </a:r>
            <a:endParaRPr sz="2400">
              <a:solidFill>
                <a:schemeClr val="dk1"/>
              </a:solidFill>
              <a:latin typeface="Google Sans Text"/>
              <a:ea typeface="Google Sans Text"/>
              <a:cs typeface="Google Sans Text"/>
              <a:sym typeface="Google Sans Tex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84"/>
          <p:cNvSpPr txBox="1"/>
          <p:nvPr/>
        </p:nvSpPr>
        <p:spPr>
          <a:xfrm>
            <a:off x="9220250" y="4521050"/>
            <a:ext cx="81531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Age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CreatedBefore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MatchesStorageClass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IsLive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NumberofNewerVersions</a:t>
            </a:r>
            <a:endParaRPr sz="2400">
              <a:solidFill>
                <a:srgbClr val="3C4043"/>
              </a:solidFill>
              <a:latin typeface="Google Sans Text"/>
              <a:ea typeface="Google Sans Text"/>
              <a:cs typeface="Google Sans Text"/>
              <a:sym typeface="Google Sans Text"/>
            </a:endParaRPr>
          </a:p>
        </p:txBody>
      </p:sp>
      <p:sp>
        <p:nvSpPr>
          <p:cNvPr id="1074" name="Google Shape;1074;p84"/>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000">
              <a:solidFill>
                <a:srgbClr val="202124"/>
              </a:solidFill>
              <a:latin typeface="Google Sans Medium"/>
              <a:ea typeface="Google Sans Medium"/>
              <a:cs typeface="Google Sans Medium"/>
              <a:sym typeface="Google Sans Medium"/>
            </a:endParaRPr>
          </a:p>
        </p:txBody>
      </p:sp>
      <p:pic>
        <p:nvPicPr>
          <p:cNvPr id="1075" name="Google Shape;1075;p8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76" name="Google Shape;1076;p84"/>
          <p:cNvSpPr/>
          <p:nvPr/>
        </p:nvSpPr>
        <p:spPr>
          <a:xfrm rot="5400000">
            <a:off x="2744675" y="3542450"/>
            <a:ext cx="1065000" cy="65535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4"/>
          <p:cNvSpPr txBox="1"/>
          <p:nvPr/>
        </p:nvSpPr>
        <p:spPr>
          <a:xfrm>
            <a:off x="914350" y="6383450"/>
            <a:ext cx="5541300" cy="8715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 What conditions should you use? </a:t>
            </a:r>
            <a:endParaRPr sz="24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(Pick two.)</a:t>
            </a:r>
            <a:endParaRPr sz="2400">
              <a:solidFill>
                <a:srgbClr val="FFFFFF"/>
              </a:solidFill>
              <a:latin typeface="Google Sans Text"/>
              <a:ea typeface="Google Sans Text"/>
              <a:cs typeface="Google Sans Text"/>
              <a:sym typeface="Google Sans Text"/>
            </a:endParaRPr>
          </a:p>
        </p:txBody>
      </p:sp>
      <p:sp>
        <p:nvSpPr>
          <p:cNvPr id="1078" name="Google Shape;1078;p8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4"/>
          <p:cNvSpPr txBox="1"/>
          <p:nvPr/>
        </p:nvSpPr>
        <p:spPr>
          <a:xfrm>
            <a:off x="914350" y="4521050"/>
            <a:ext cx="5967600" cy="1362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want to implement a lifecycle rule that changes your storage type from Standard to Nearline after a specific date. </a:t>
            </a:r>
            <a:endParaRPr sz="2400">
              <a:solidFill>
                <a:srgbClr val="3C4043"/>
              </a:solidFill>
              <a:latin typeface="Google Sans Text"/>
              <a:ea typeface="Google Sans Text"/>
              <a:cs typeface="Google Sans Text"/>
              <a:sym typeface="Google Sans Text"/>
            </a:endParaRPr>
          </a:p>
        </p:txBody>
      </p:sp>
      <p:sp>
        <p:nvSpPr>
          <p:cNvPr id="1080" name="Google Shape;1080;p8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081" name="Google Shape;1081;p84"/>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5"/>
          <p:cNvSpPr txBox="1"/>
          <p:nvPr/>
        </p:nvSpPr>
        <p:spPr>
          <a:xfrm>
            <a:off x="2403650" y="914400"/>
            <a:ext cx="12365400" cy="19932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storage and database solutions</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1087" name="Google Shape;1087;p8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088" name="Google Shape;1088;p8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5"/>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90" name="Google Shape;1090;p85"/>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091" name="Google Shape;1091;p85"/>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092" name="Google Shape;1092;p85"/>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093" name="Google Shape;1093;p85"/>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1094" name="Google Shape;1094;p85"/>
          <p:cNvSpPr txBox="1"/>
          <p:nvPr/>
        </p:nvSpPr>
        <p:spPr>
          <a:xfrm>
            <a:off x="12585650" y="4272300"/>
            <a:ext cx="4934100" cy="11004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0"/>
              </a:spcBef>
              <a:spcAft>
                <a:spcPts val="0"/>
              </a:spcAft>
              <a:buNone/>
            </a:pPr>
            <a:r>
              <a:rPr lang="en" sz="2400" u="sng">
                <a:solidFill>
                  <a:srgbClr val="1A73E8"/>
                </a:solidFill>
                <a:latin typeface="Google Sans"/>
                <a:ea typeface="Google Sans"/>
                <a:cs typeface="Google Sans"/>
                <a:sym typeface="Google Sans"/>
                <a:hlinkClick r:id="rId3">
                  <a:extLst>
                    <a:ext uri="{A12FA001-AC4F-418D-AE19-62706E023703}">
                      <ahyp:hlinkClr val="tx"/>
                    </a:ext>
                  </a:extLst>
                </a:hlinkClick>
              </a:rPr>
              <a:t>Object Lifecycle Management | Cloud Storage</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p:txBody>
      </p:sp>
      <p:sp>
        <p:nvSpPr>
          <p:cNvPr id="1095" name="Google Shape;1095;p85"/>
          <p:cNvSpPr/>
          <p:nvPr/>
        </p:nvSpPr>
        <p:spPr>
          <a:xfrm>
            <a:off x="950800" y="6036331"/>
            <a:ext cx="4593000" cy="1695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5"/>
          <p:cNvSpPr/>
          <p:nvPr/>
        </p:nvSpPr>
        <p:spPr>
          <a:xfrm>
            <a:off x="6104600" y="6017293"/>
            <a:ext cx="5046600" cy="1695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5"/>
          <p:cNvSpPr txBox="1"/>
          <p:nvPr/>
        </p:nvSpPr>
        <p:spPr>
          <a:xfrm>
            <a:off x="1066750" y="6082969"/>
            <a:ext cx="4005000" cy="18009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M5 Storage and   Database Services</a:t>
            </a:r>
            <a:endParaRPr sz="2200">
              <a:solidFill>
                <a:srgbClr val="202124"/>
              </a:solidFill>
              <a:latin typeface="Google Sans Text"/>
              <a:ea typeface="Google Sans Text"/>
              <a:cs typeface="Google Sans Text"/>
              <a:sym typeface="Google Sans Text"/>
            </a:endParaRPr>
          </a:p>
        </p:txBody>
      </p:sp>
      <p:sp>
        <p:nvSpPr>
          <p:cNvPr id="1098" name="Google Shape;1098;p85"/>
          <p:cNvSpPr txBox="1"/>
          <p:nvPr/>
        </p:nvSpPr>
        <p:spPr>
          <a:xfrm>
            <a:off x="6303250" y="6050131"/>
            <a:ext cx="4934100" cy="18009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Essential Google Cloud Infrastructure: Core Services </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Storage and                        Database Services</a:t>
            </a:r>
            <a:endParaRPr sz="2200">
              <a:solidFill>
                <a:srgbClr val="3C4043"/>
              </a:solidFill>
              <a:latin typeface="Google Sans Text"/>
              <a:ea typeface="Google Sans Text"/>
              <a:cs typeface="Google Sans Text"/>
              <a:sym typeface="Google Sans Text"/>
            </a:endParaRPr>
          </a:p>
        </p:txBody>
      </p:sp>
      <p:grpSp>
        <p:nvGrpSpPr>
          <p:cNvPr id="1099" name="Google Shape;1099;p85"/>
          <p:cNvGrpSpPr/>
          <p:nvPr/>
        </p:nvGrpSpPr>
        <p:grpSpPr>
          <a:xfrm>
            <a:off x="10212802" y="6526995"/>
            <a:ext cx="675600" cy="675600"/>
            <a:chOff x="958127" y="6085527"/>
            <a:chExt cx="675600" cy="675600"/>
          </a:xfrm>
        </p:grpSpPr>
        <p:sp>
          <p:nvSpPr>
            <p:cNvPr id="1100" name="Google Shape;1100;p85"/>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 name="Google Shape;1101;p85"/>
            <p:cNvPicPr preferRelativeResize="0"/>
            <p:nvPr/>
          </p:nvPicPr>
          <p:blipFill>
            <a:blip r:embed="rId6">
              <a:alphaModFix/>
            </a:blip>
            <a:stretch>
              <a:fillRect/>
            </a:stretch>
          </p:blipFill>
          <p:spPr>
            <a:xfrm>
              <a:off x="1089993" y="6245277"/>
              <a:ext cx="409470" cy="363974"/>
            </a:xfrm>
            <a:prstGeom prst="rect">
              <a:avLst/>
            </a:prstGeom>
            <a:noFill/>
            <a:ln>
              <a:noFill/>
            </a:ln>
          </p:spPr>
        </p:pic>
      </p:grpSp>
      <p:grpSp>
        <p:nvGrpSpPr>
          <p:cNvPr id="1102" name="Google Shape;1102;p85"/>
          <p:cNvGrpSpPr/>
          <p:nvPr/>
        </p:nvGrpSpPr>
        <p:grpSpPr>
          <a:xfrm>
            <a:off x="4605701" y="6526995"/>
            <a:ext cx="675600" cy="675600"/>
            <a:chOff x="985077" y="3912152"/>
            <a:chExt cx="675600" cy="675600"/>
          </a:xfrm>
        </p:grpSpPr>
        <p:sp>
          <p:nvSpPr>
            <p:cNvPr id="1103" name="Google Shape;1103;p85"/>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85"/>
            <p:cNvPicPr preferRelativeResize="0"/>
            <p:nvPr/>
          </p:nvPicPr>
          <p:blipFill>
            <a:blip r:embed="rId7">
              <a:alphaModFix/>
            </a:blip>
            <a:stretch>
              <a:fillRect/>
            </a:stretch>
          </p:blipFill>
          <p:spPr>
            <a:xfrm>
              <a:off x="1092995" y="4060423"/>
              <a:ext cx="454974" cy="363974"/>
            </a:xfrm>
            <a:prstGeom prst="rect">
              <a:avLst/>
            </a:prstGeom>
            <a:noFill/>
            <a:ln>
              <a:noFill/>
            </a:ln>
          </p:spPr>
        </p:pic>
      </p:grpSp>
      <p:sp>
        <p:nvSpPr>
          <p:cNvPr id="1105" name="Google Shape;1105;p85"/>
          <p:cNvSpPr txBox="1"/>
          <p:nvPr/>
        </p:nvSpPr>
        <p:spPr>
          <a:xfrm>
            <a:off x="5563375" y="6452881"/>
            <a:ext cx="415500" cy="85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
        <p:nvSpPr>
          <p:cNvPr id="1106" name="Google Shape;1106;p85"/>
          <p:cNvSpPr txBox="1"/>
          <p:nvPr/>
        </p:nvSpPr>
        <p:spPr>
          <a:xfrm>
            <a:off x="1295350" y="4322025"/>
            <a:ext cx="10200300" cy="13296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Storage in the Cloud</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6"/>
          <p:cNvSpPr txBox="1"/>
          <p:nvPr/>
        </p:nvSpPr>
        <p:spPr>
          <a:xfrm>
            <a:off x="8434500" y="4521050"/>
            <a:ext cx="8938800" cy="4506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compute networks subnets expand-ip-range mysubnet --region us-central1 --prefix-length 20</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networks subnets expand-ip-range mysubnet --region us-central1 --prefix-length 21</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compute networks subnets expand-ip-range mysubnet --region us-central1 --prefix-length 21</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gcloud compute networks subnets expand-ip-range mysubnet --region us-cetnral1 --prefix-length 22</a:t>
            </a:r>
            <a:endParaRPr sz="2400">
              <a:solidFill>
                <a:srgbClr val="3C4043"/>
              </a:solidFill>
              <a:latin typeface="Google Sans Text"/>
              <a:ea typeface="Google Sans Text"/>
              <a:cs typeface="Google Sans Text"/>
              <a:sym typeface="Google Sans Text"/>
            </a:endParaRPr>
          </a:p>
        </p:txBody>
      </p:sp>
      <p:sp>
        <p:nvSpPr>
          <p:cNvPr id="1112" name="Google Shape;1112;p86"/>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000">
              <a:solidFill>
                <a:srgbClr val="202124"/>
              </a:solidFill>
              <a:latin typeface="Google Sans Medium"/>
              <a:ea typeface="Google Sans Medium"/>
              <a:cs typeface="Google Sans Medium"/>
              <a:sym typeface="Google Sans Medium"/>
            </a:endParaRPr>
          </a:p>
        </p:txBody>
      </p:sp>
      <p:pic>
        <p:nvPicPr>
          <p:cNvPr id="1113" name="Google Shape;1113;p8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14" name="Google Shape;1114;p86"/>
          <p:cNvSpPr/>
          <p:nvPr/>
        </p:nvSpPr>
        <p:spPr>
          <a:xfrm rot="5400000">
            <a:off x="2872925" y="4533100"/>
            <a:ext cx="808500" cy="65535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6"/>
          <p:cNvSpPr txBox="1"/>
          <p:nvPr/>
        </p:nvSpPr>
        <p:spPr>
          <a:xfrm>
            <a:off x="914350" y="7428100"/>
            <a:ext cx="5541300" cy="7635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1116" name="Google Shape;1116;p8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6"/>
          <p:cNvSpPr txBox="1"/>
          <p:nvPr/>
        </p:nvSpPr>
        <p:spPr>
          <a:xfrm>
            <a:off x="914350" y="4521050"/>
            <a:ext cx="5822100" cy="2208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has a subnetwork called mysubnet with an IP range of 10.1.2.0/24. You need to expand this subnet to include enough IP addresses for at most 2000 users or devices. </a:t>
            </a:r>
            <a:endParaRPr sz="2400">
              <a:solidFill>
                <a:srgbClr val="3C4043"/>
              </a:solidFill>
              <a:latin typeface="Google Sans Text"/>
              <a:ea typeface="Google Sans Text"/>
              <a:cs typeface="Google Sans Text"/>
              <a:sym typeface="Google Sans Text"/>
            </a:endParaRPr>
          </a:p>
        </p:txBody>
      </p:sp>
      <p:sp>
        <p:nvSpPr>
          <p:cNvPr id="1118" name="Google Shape;1118;p8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1119" name="Google Shape;1119;p86"/>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7"/>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125" name="Google Shape;1125;p87"/>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126" name="Google Shape;1126;p87"/>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127" name="Google Shape;1127;p87"/>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1128" name="Google Shape;1128;p87"/>
          <p:cNvSpPr txBox="1"/>
          <p:nvPr/>
        </p:nvSpPr>
        <p:spPr>
          <a:xfrm>
            <a:off x="12585650" y="4272300"/>
            <a:ext cx="4934100" cy="18702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3">
                  <a:extLst>
                    <a:ext uri="{A12FA001-AC4F-418D-AE19-62706E023703}">
                      <ahyp:hlinkClr val="tx"/>
                    </a:ext>
                  </a:extLst>
                </a:hlinkClick>
              </a:rPr>
              <a:t>gcloud compute networks subnets expand-ip-range</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rPr lang="en" sz="2400" u="sng">
                <a:solidFill>
                  <a:srgbClr val="1A73E8"/>
                </a:solidFill>
                <a:latin typeface="Google Sans"/>
                <a:ea typeface="Google Sans"/>
                <a:cs typeface="Google Sans"/>
                <a:sym typeface="Google Sans"/>
                <a:hlinkClick r:id="rId4">
                  <a:extLst>
                    <a:ext uri="{A12FA001-AC4F-418D-AE19-62706E023703}">
                      <ahyp:hlinkClr val="tx"/>
                    </a:ext>
                  </a:extLst>
                </a:hlinkClick>
              </a:rPr>
              <a:t>Using VPC networks</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p:txBody>
      </p:sp>
      <p:sp>
        <p:nvSpPr>
          <p:cNvPr id="1129" name="Google Shape;1129;p87"/>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networking resources</a:t>
            </a:r>
            <a:endParaRPr sz="4800">
              <a:solidFill>
                <a:srgbClr val="202124"/>
              </a:solidFill>
              <a:latin typeface="Google Sans Medium"/>
              <a:ea typeface="Google Sans Medium"/>
              <a:cs typeface="Google Sans Medium"/>
              <a:sym typeface="Google Sans Medium"/>
            </a:endParaRPr>
          </a:p>
        </p:txBody>
      </p:sp>
      <p:sp>
        <p:nvSpPr>
          <p:cNvPr id="1130" name="Google Shape;1130;p8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1131" name="Google Shape;1131;p8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7"/>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133" name="Google Shape;1133;p87"/>
          <p:cNvSpPr/>
          <p:nvPr/>
        </p:nvSpPr>
        <p:spPr>
          <a:xfrm>
            <a:off x="950800" y="4569493"/>
            <a:ext cx="4593000" cy="1695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7"/>
          <p:cNvSpPr/>
          <p:nvPr/>
        </p:nvSpPr>
        <p:spPr>
          <a:xfrm>
            <a:off x="6104600" y="4569493"/>
            <a:ext cx="5046600" cy="1695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7"/>
          <p:cNvSpPr txBox="1"/>
          <p:nvPr/>
        </p:nvSpPr>
        <p:spPr>
          <a:xfrm>
            <a:off x="1066750" y="4635169"/>
            <a:ext cx="4005000" cy="14643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Virtual Networks</a:t>
            </a:r>
            <a:endParaRPr sz="2200">
              <a:solidFill>
                <a:srgbClr val="202124"/>
              </a:solidFill>
              <a:latin typeface="Google Sans Text"/>
              <a:ea typeface="Google Sans Text"/>
              <a:cs typeface="Google Sans Text"/>
              <a:sym typeface="Google Sans Text"/>
            </a:endParaRPr>
          </a:p>
        </p:txBody>
      </p:sp>
      <p:sp>
        <p:nvSpPr>
          <p:cNvPr id="1136" name="Google Shape;1136;p87"/>
          <p:cNvSpPr txBox="1"/>
          <p:nvPr/>
        </p:nvSpPr>
        <p:spPr>
          <a:xfrm>
            <a:off x="6303250" y="4635169"/>
            <a:ext cx="4934100" cy="14643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Essential Google Cloud Infrastructure: Foundation </a:t>
            </a:r>
            <a:endParaRPr sz="2000">
              <a:solidFill>
                <a:srgbClr val="3C4043"/>
              </a:solidFill>
              <a:latin typeface="Google Sans Text"/>
              <a:ea typeface="Google Sans Text"/>
              <a:cs typeface="Google Sans Text"/>
              <a:sym typeface="Google Sans Text"/>
            </a:endParaRPr>
          </a:p>
          <a:p>
            <a:pPr indent="-368300" lvl="0" marL="457200" rtl="0" algn="l">
              <a:spcBef>
                <a:spcPts val="1000"/>
              </a:spcBef>
              <a:spcAft>
                <a:spcPts val="100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M2 Virtual Networks</a:t>
            </a:r>
            <a:endParaRPr sz="2200">
              <a:solidFill>
                <a:srgbClr val="3C4043"/>
              </a:solidFill>
              <a:latin typeface="Google Sans Text"/>
              <a:ea typeface="Google Sans Text"/>
              <a:cs typeface="Google Sans Text"/>
              <a:sym typeface="Google Sans Text"/>
            </a:endParaRPr>
          </a:p>
        </p:txBody>
      </p:sp>
      <p:grpSp>
        <p:nvGrpSpPr>
          <p:cNvPr id="1137" name="Google Shape;1137;p87"/>
          <p:cNvGrpSpPr/>
          <p:nvPr/>
        </p:nvGrpSpPr>
        <p:grpSpPr>
          <a:xfrm>
            <a:off x="10212802" y="5079195"/>
            <a:ext cx="675600" cy="675600"/>
            <a:chOff x="958127" y="6085527"/>
            <a:chExt cx="675600" cy="675600"/>
          </a:xfrm>
        </p:grpSpPr>
        <p:sp>
          <p:nvSpPr>
            <p:cNvPr id="1138" name="Google Shape;1138;p87"/>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87"/>
            <p:cNvPicPr preferRelativeResize="0"/>
            <p:nvPr/>
          </p:nvPicPr>
          <p:blipFill>
            <a:blip r:embed="rId7">
              <a:alphaModFix/>
            </a:blip>
            <a:stretch>
              <a:fillRect/>
            </a:stretch>
          </p:blipFill>
          <p:spPr>
            <a:xfrm>
              <a:off x="1089993" y="6245277"/>
              <a:ext cx="409470" cy="363974"/>
            </a:xfrm>
            <a:prstGeom prst="rect">
              <a:avLst/>
            </a:prstGeom>
            <a:noFill/>
            <a:ln>
              <a:noFill/>
            </a:ln>
          </p:spPr>
        </p:pic>
      </p:grpSp>
      <p:grpSp>
        <p:nvGrpSpPr>
          <p:cNvPr id="1140" name="Google Shape;1140;p87"/>
          <p:cNvGrpSpPr/>
          <p:nvPr/>
        </p:nvGrpSpPr>
        <p:grpSpPr>
          <a:xfrm>
            <a:off x="4605701" y="5079195"/>
            <a:ext cx="675600" cy="675600"/>
            <a:chOff x="985077" y="3912152"/>
            <a:chExt cx="675600" cy="675600"/>
          </a:xfrm>
        </p:grpSpPr>
        <p:sp>
          <p:nvSpPr>
            <p:cNvPr id="1141" name="Google Shape;1141;p87"/>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2" name="Google Shape;1142;p87"/>
            <p:cNvPicPr preferRelativeResize="0"/>
            <p:nvPr/>
          </p:nvPicPr>
          <p:blipFill>
            <a:blip r:embed="rId8">
              <a:alphaModFix/>
            </a:blip>
            <a:stretch>
              <a:fillRect/>
            </a:stretch>
          </p:blipFill>
          <p:spPr>
            <a:xfrm>
              <a:off x="1092995" y="4060423"/>
              <a:ext cx="454974" cy="363974"/>
            </a:xfrm>
            <a:prstGeom prst="rect">
              <a:avLst/>
            </a:prstGeom>
            <a:noFill/>
            <a:ln>
              <a:noFill/>
            </a:ln>
          </p:spPr>
        </p:pic>
      </p:grpSp>
      <p:sp>
        <p:nvSpPr>
          <p:cNvPr id="1143" name="Google Shape;1143;p87"/>
          <p:cNvSpPr txBox="1"/>
          <p:nvPr/>
        </p:nvSpPr>
        <p:spPr>
          <a:xfrm>
            <a:off x="5508950" y="5222543"/>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88"/>
          <p:cNvSpPr txBox="1"/>
          <p:nvPr/>
        </p:nvSpPr>
        <p:spPr>
          <a:xfrm>
            <a:off x="7438075" y="3072500"/>
            <a:ext cx="9935100" cy="59556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Choose resource type of VM instance 									and metric of CPU load, condition 									trigger if any time series violates, 								condition is below, threshold is .60, for 5 minutes.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Choose resource type of VM instance and metric of CPU utilization, condition trigger all time series violates, condition is above, threshold is .60 for 5 minutes.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Choose resource type of VM instance, and metric of CPU utilization, condition trigger if any time series violates, condition is below, threshold is .60 for 5 minutes. </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Choose resource type of VM instance and metric of CPU utilization, condition trigger if any time series violates, condition is above, threshold is .60 for 5 minutes. </a:t>
            </a:r>
            <a:endParaRPr sz="2400">
              <a:solidFill>
                <a:srgbClr val="3C4043"/>
              </a:solidFill>
              <a:latin typeface="Google Sans Text"/>
              <a:ea typeface="Google Sans Text"/>
              <a:cs typeface="Google Sans Text"/>
              <a:sym typeface="Google Sans Text"/>
            </a:endParaRPr>
          </a:p>
        </p:txBody>
      </p:sp>
      <p:sp>
        <p:nvSpPr>
          <p:cNvPr id="1149" name="Google Shape;1149;p88"/>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000">
              <a:solidFill>
                <a:srgbClr val="202124"/>
              </a:solidFill>
              <a:latin typeface="Google Sans Medium"/>
              <a:ea typeface="Google Sans Medium"/>
              <a:cs typeface="Google Sans Medium"/>
              <a:sym typeface="Google Sans Medium"/>
            </a:endParaRPr>
          </a:p>
        </p:txBody>
      </p:sp>
      <p:pic>
        <p:nvPicPr>
          <p:cNvPr id="1150" name="Google Shape;1150;p8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51" name="Google Shape;1151;p88"/>
          <p:cNvSpPr/>
          <p:nvPr/>
        </p:nvSpPr>
        <p:spPr>
          <a:xfrm rot="5400000">
            <a:off x="2823750" y="5725150"/>
            <a:ext cx="808500" cy="64554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8"/>
          <p:cNvSpPr txBox="1"/>
          <p:nvPr/>
        </p:nvSpPr>
        <p:spPr>
          <a:xfrm>
            <a:off x="914350" y="8571100"/>
            <a:ext cx="5541300" cy="7635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a:t>
            </a:r>
            <a:endParaRPr sz="2400">
              <a:solidFill>
                <a:srgbClr val="FFFFFF"/>
              </a:solidFill>
              <a:latin typeface="Google Sans Text"/>
              <a:ea typeface="Google Sans Text"/>
              <a:cs typeface="Google Sans Text"/>
              <a:sym typeface="Google Sans Text"/>
            </a:endParaRPr>
          </a:p>
        </p:txBody>
      </p:sp>
      <p:sp>
        <p:nvSpPr>
          <p:cNvPr id="1153" name="Google Shape;1153;p8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8"/>
          <p:cNvSpPr txBox="1"/>
          <p:nvPr/>
        </p:nvSpPr>
        <p:spPr>
          <a:xfrm>
            <a:off x="914350" y="3072500"/>
            <a:ext cx="5541300" cy="5171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Superstore’s supply chain management system has been deployed and is working well. You are tasked with monitoring the system’s resources so you can react quickly to any problems. You want to ensure the CPU usage of each of your Compute Engine instances in us-central1 remains below 60%. You want an incident created if it exceeds this value for 5 minutes. You need to configure the proper alerting policy for this scenario. </a:t>
            </a:r>
            <a:endParaRPr sz="2400">
              <a:solidFill>
                <a:srgbClr val="3C4043"/>
              </a:solidFill>
              <a:latin typeface="Google Sans Text"/>
              <a:ea typeface="Google Sans Text"/>
              <a:cs typeface="Google Sans Text"/>
              <a:sym typeface="Google Sans Text"/>
            </a:endParaRPr>
          </a:p>
        </p:txBody>
      </p:sp>
      <p:sp>
        <p:nvSpPr>
          <p:cNvPr id="1155" name="Google Shape;1155;p8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6</a:t>
            </a:r>
            <a:endParaRPr sz="5700">
              <a:solidFill>
                <a:srgbClr val="3C4043"/>
              </a:solidFill>
              <a:latin typeface="Roboto Mono"/>
              <a:ea typeface="Roboto Mono"/>
              <a:cs typeface="Roboto Mono"/>
              <a:sym typeface="Roboto Mono"/>
            </a:endParaRPr>
          </a:p>
        </p:txBody>
      </p:sp>
      <p:sp>
        <p:nvSpPr>
          <p:cNvPr id="1156" name="Google Shape;1156;p88"/>
          <p:cNvSpPr txBox="1"/>
          <p:nvPr/>
        </p:nvSpPr>
        <p:spPr>
          <a:xfrm>
            <a:off x="1085476"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89"/>
          <p:cNvSpPr/>
          <p:nvPr/>
        </p:nvSpPr>
        <p:spPr>
          <a:xfrm>
            <a:off x="11996950" y="2158300"/>
            <a:ext cx="6291300" cy="8128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162" name="Google Shape;1162;p89"/>
          <p:cNvSpPr txBox="1"/>
          <p:nvPr/>
        </p:nvSpPr>
        <p:spPr>
          <a:xfrm>
            <a:off x="12729650" y="3745350"/>
            <a:ext cx="4693800" cy="16674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Managing metric-based alerting policies | Cloud Monitoring</a:t>
            </a:r>
            <a:r>
              <a:rPr lang="en" sz="2200">
                <a:solidFill>
                  <a:srgbClr val="3C4043"/>
                </a:solidFill>
                <a:latin typeface="Google Sans Text"/>
                <a:ea typeface="Google Sans Text"/>
                <a:cs typeface="Google Sans Text"/>
                <a:sym typeface="Google Sans Text"/>
              </a:rPr>
              <a:t> </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2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Introduction to alerting | Cloud Monitoring</a:t>
            </a:r>
            <a:r>
              <a:rPr lang="en" sz="2200">
                <a:solidFill>
                  <a:srgbClr val="3C4043"/>
                </a:solidFill>
                <a:latin typeface="Google Sans Text"/>
                <a:ea typeface="Google Sans Text"/>
                <a:cs typeface="Google Sans Text"/>
                <a:sym typeface="Google Sans Text"/>
              </a:rPr>
              <a:t> </a:t>
            </a:r>
            <a:endParaRPr sz="2200">
              <a:solidFill>
                <a:srgbClr val="202124"/>
              </a:solidFill>
              <a:latin typeface="Google Sans Text"/>
              <a:ea typeface="Google Sans Text"/>
              <a:cs typeface="Google Sans Text"/>
              <a:sym typeface="Google Sans Text"/>
            </a:endParaRPr>
          </a:p>
        </p:txBody>
      </p:sp>
      <p:cxnSp>
        <p:nvCxnSpPr>
          <p:cNvPr id="1163" name="Google Shape;1163;p89"/>
          <p:cNvCxnSpPr/>
          <p:nvPr/>
        </p:nvCxnSpPr>
        <p:spPr>
          <a:xfrm>
            <a:off x="6839852" y="3538950"/>
            <a:ext cx="4364100" cy="0"/>
          </a:xfrm>
          <a:prstGeom prst="straightConnector1">
            <a:avLst/>
          </a:prstGeom>
          <a:noFill/>
          <a:ln cap="flat" cmpd="sng" w="76200">
            <a:solidFill>
              <a:srgbClr val="EA4335"/>
            </a:solidFill>
            <a:prstDash val="solid"/>
            <a:round/>
            <a:headEnd len="med" w="med" type="none"/>
            <a:tailEnd len="med" w="med" type="none"/>
          </a:ln>
        </p:spPr>
      </p:cxnSp>
      <p:sp>
        <p:nvSpPr>
          <p:cNvPr id="1164" name="Google Shape;1164;p89"/>
          <p:cNvSpPr txBox="1"/>
          <p:nvPr/>
        </p:nvSpPr>
        <p:spPr>
          <a:xfrm>
            <a:off x="6856350" y="29201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Badges</a:t>
            </a:r>
            <a:endParaRPr sz="2800">
              <a:solidFill>
                <a:srgbClr val="3C4043"/>
              </a:solidFill>
              <a:latin typeface="Google Sans Medium"/>
              <a:ea typeface="Google Sans Medium"/>
              <a:cs typeface="Google Sans Medium"/>
              <a:sym typeface="Google Sans Medium"/>
            </a:endParaRPr>
          </a:p>
        </p:txBody>
      </p:sp>
      <p:sp>
        <p:nvSpPr>
          <p:cNvPr id="1165" name="Google Shape;1165;p89"/>
          <p:cNvSpPr txBox="1"/>
          <p:nvPr/>
        </p:nvSpPr>
        <p:spPr>
          <a:xfrm>
            <a:off x="12729650" y="2920100"/>
            <a:ext cx="43641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166" name="Google Shape;1166;p89"/>
          <p:cNvSpPr txBox="1"/>
          <p:nvPr/>
        </p:nvSpPr>
        <p:spPr>
          <a:xfrm>
            <a:off x="914350" y="29201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167" name="Google Shape;1167;p89"/>
          <p:cNvCxnSpPr/>
          <p:nvPr/>
        </p:nvCxnSpPr>
        <p:spPr>
          <a:xfrm>
            <a:off x="1002690" y="3538950"/>
            <a:ext cx="5288400" cy="0"/>
          </a:xfrm>
          <a:prstGeom prst="straightConnector1">
            <a:avLst/>
          </a:prstGeom>
          <a:noFill/>
          <a:ln cap="flat" cmpd="sng" w="76200">
            <a:solidFill>
              <a:srgbClr val="4285F4"/>
            </a:solidFill>
            <a:prstDash val="solid"/>
            <a:round/>
            <a:headEnd len="med" w="med" type="none"/>
            <a:tailEnd len="med" w="med" type="none"/>
          </a:ln>
        </p:spPr>
      </p:cxnSp>
      <p:sp>
        <p:nvSpPr>
          <p:cNvPr id="1168" name="Google Shape;1168;p8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Monitoring and logging</a:t>
            </a:r>
            <a:endParaRPr sz="4800">
              <a:solidFill>
                <a:srgbClr val="202124"/>
              </a:solidFill>
              <a:latin typeface="Google Sans Medium"/>
              <a:ea typeface="Google Sans Medium"/>
              <a:cs typeface="Google Sans Medium"/>
              <a:sym typeface="Google Sans Medium"/>
            </a:endParaRPr>
          </a:p>
        </p:txBody>
      </p:sp>
      <p:sp>
        <p:nvSpPr>
          <p:cNvPr id="1169" name="Google Shape;1169;p8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6</a:t>
            </a:r>
            <a:endParaRPr sz="5700">
              <a:solidFill>
                <a:srgbClr val="3C4043"/>
              </a:solidFill>
              <a:latin typeface="Roboto Mono"/>
              <a:ea typeface="Roboto Mono"/>
              <a:cs typeface="Roboto Mono"/>
              <a:sym typeface="Roboto Mono"/>
            </a:endParaRPr>
          </a:p>
        </p:txBody>
      </p:sp>
      <p:sp>
        <p:nvSpPr>
          <p:cNvPr id="1170" name="Google Shape;1170;p8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9"/>
          <p:cNvSpPr txBox="1"/>
          <p:nvPr/>
        </p:nvSpPr>
        <p:spPr>
          <a:xfrm>
            <a:off x="1085476"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172" name="Google Shape;1172;p89"/>
          <p:cNvSpPr/>
          <p:nvPr/>
        </p:nvSpPr>
        <p:spPr>
          <a:xfrm>
            <a:off x="958275" y="3980300"/>
            <a:ext cx="53328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9"/>
          <p:cNvSpPr/>
          <p:nvPr/>
        </p:nvSpPr>
        <p:spPr>
          <a:xfrm>
            <a:off x="958275" y="6145675"/>
            <a:ext cx="53328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9"/>
          <p:cNvSpPr txBox="1"/>
          <p:nvPr/>
        </p:nvSpPr>
        <p:spPr>
          <a:xfrm>
            <a:off x="1186725" y="4090313"/>
            <a:ext cx="4593000" cy="13290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M7 Resource Monitoring</a:t>
            </a:r>
            <a:endParaRPr sz="2200">
              <a:solidFill>
                <a:srgbClr val="202124"/>
              </a:solidFill>
              <a:latin typeface="Google Sans Text"/>
              <a:ea typeface="Google Sans Text"/>
              <a:cs typeface="Google Sans Text"/>
              <a:sym typeface="Google Sans Text"/>
            </a:endParaRPr>
          </a:p>
        </p:txBody>
      </p:sp>
      <p:sp>
        <p:nvSpPr>
          <p:cNvPr id="1175" name="Google Shape;1175;p89"/>
          <p:cNvSpPr txBox="1"/>
          <p:nvPr/>
        </p:nvSpPr>
        <p:spPr>
          <a:xfrm>
            <a:off x="1186725" y="6235838"/>
            <a:ext cx="4602600" cy="17958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Essential Google Cloud 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Resource Monitoring</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1176" name="Google Shape;1176;p89"/>
          <p:cNvGrpSpPr/>
          <p:nvPr/>
        </p:nvGrpSpPr>
        <p:grpSpPr>
          <a:xfrm>
            <a:off x="5372827" y="6993690"/>
            <a:ext cx="675600" cy="675600"/>
            <a:chOff x="958127" y="6085527"/>
            <a:chExt cx="675600" cy="675600"/>
          </a:xfrm>
        </p:grpSpPr>
        <p:sp>
          <p:nvSpPr>
            <p:cNvPr id="1177" name="Google Shape;1177;p89"/>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89"/>
            <p:cNvPicPr preferRelativeResize="0"/>
            <p:nvPr/>
          </p:nvPicPr>
          <p:blipFill>
            <a:blip r:embed="rId7">
              <a:alphaModFix/>
            </a:blip>
            <a:stretch>
              <a:fillRect/>
            </a:stretch>
          </p:blipFill>
          <p:spPr>
            <a:xfrm>
              <a:off x="1089993" y="6245277"/>
              <a:ext cx="409470" cy="363974"/>
            </a:xfrm>
            <a:prstGeom prst="rect">
              <a:avLst/>
            </a:prstGeom>
            <a:noFill/>
            <a:ln>
              <a:noFill/>
            </a:ln>
          </p:spPr>
        </p:pic>
      </p:grpSp>
      <p:grpSp>
        <p:nvGrpSpPr>
          <p:cNvPr id="1179" name="Google Shape;1179;p89"/>
          <p:cNvGrpSpPr/>
          <p:nvPr/>
        </p:nvGrpSpPr>
        <p:grpSpPr>
          <a:xfrm>
            <a:off x="5386902" y="4199990"/>
            <a:ext cx="675600" cy="675600"/>
            <a:chOff x="985077" y="3912152"/>
            <a:chExt cx="675600" cy="675600"/>
          </a:xfrm>
        </p:grpSpPr>
        <p:sp>
          <p:nvSpPr>
            <p:cNvPr id="1180" name="Google Shape;1180;p89"/>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89"/>
            <p:cNvPicPr preferRelativeResize="0"/>
            <p:nvPr/>
          </p:nvPicPr>
          <p:blipFill>
            <a:blip r:embed="rId8">
              <a:alphaModFix/>
            </a:blip>
            <a:stretch>
              <a:fillRect/>
            </a:stretch>
          </p:blipFill>
          <p:spPr>
            <a:xfrm>
              <a:off x="1092995" y="4060423"/>
              <a:ext cx="454974" cy="363974"/>
            </a:xfrm>
            <a:prstGeom prst="rect">
              <a:avLst/>
            </a:prstGeom>
            <a:noFill/>
            <a:ln>
              <a:noFill/>
            </a:ln>
          </p:spPr>
        </p:pic>
      </p:grpSp>
      <p:sp>
        <p:nvSpPr>
          <p:cNvPr id="1182" name="Google Shape;1182;p89"/>
          <p:cNvSpPr txBox="1"/>
          <p:nvPr/>
        </p:nvSpPr>
        <p:spPr>
          <a:xfrm>
            <a:off x="3416925" y="549970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grpSp>
        <p:nvGrpSpPr>
          <p:cNvPr id="1183" name="Google Shape;1183;p89"/>
          <p:cNvGrpSpPr/>
          <p:nvPr/>
        </p:nvGrpSpPr>
        <p:grpSpPr>
          <a:xfrm>
            <a:off x="7165650" y="3897750"/>
            <a:ext cx="3745500" cy="2504400"/>
            <a:chOff x="7450263" y="6447925"/>
            <a:chExt cx="3745500" cy="2504400"/>
          </a:xfrm>
        </p:grpSpPr>
        <p:sp>
          <p:nvSpPr>
            <p:cNvPr id="1184" name="Google Shape;1184;p89"/>
            <p:cNvSpPr/>
            <p:nvPr/>
          </p:nvSpPr>
          <p:spPr>
            <a:xfrm>
              <a:off x="7450263" y="6447925"/>
              <a:ext cx="3745500" cy="25044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5" name="Google Shape;1185;p89"/>
            <p:cNvPicPr preferRelativeResize="0"/>
            <p:nvPr/>
          </p:nvPicPr>
          <p:blipFill>
            <a:blip r:embed="rId9">
              <a:alphaModFix/>
            </a:blip>
            <a:stretch>
              <a:fillRect/>
            </a:stretch>
          </p:blipFill>
          <p:spPr>
            <a:xfrm>
              <a:off x="9114625" y="6611751"/>
              <a:ext cx="416774" cy="416301"/>
            </a:xfrm>
            <a:prstGeom prst="rect">
              <a:avLst/>
            </a:prstGeom>
            <a:noFill/>
            <a:ln>
              <a:noFill/>
            </a:ln>
          </p:spPr>
        </p:pic>
        <p:sp>
          <p:nvSpPr>
            <p:cNvPr id="1186" name="Google Shape;1186;p89"/>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1187" name="Google Shape;1187;p89"/>
            <p:cNvSpPr txBox="1"/>
            <p:nvPr/>
          </p:nvSpPr>
          <p:spPr>
            <a:xfrm>
              <a:off x="7630488" y="7402600"/>
              <a:ext cx="33705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Medium"/>
                  <a:ea typeface="Google Sans Medium"/>
                  <a:cs typeface="Google Sans Medium"/>
                  <a:sym typeface="Google Sans Medium"/>
                  <a:hlinkClick r:id="rId10">
                    <a:extLst>
                      <a:ext uri="{A12FA001-AC4F-418D-AE19-62706E023703}">
                        <ahyp:hlinkClr val="tx"/>
                      </a:ext>
                    </a:extLst>
                  </a:hlinkClick>
                </a:rPr>
                <a:t>Perform Foundational Infrastructure Tasks in Google Cloud</a:t>
              </a:r>
              <a:endParaRPr sz="2200">
                <a:solidFill>
                  <a:srgbClr val="5F6368"/>
                </a:solidFill>
                <a:latin typeface="Google Sans Medium"/>
                <a:ea typeface="Google Sans Medium"/>
                <a:cs typeface="Google Sans Medium"/>
                <a:sym typeface="Google Sans Medium"/>
              </a:endParaRPr>
            </a:p>
          </p:txBody>
        </p:sp>
        <p:cxnSp>
          <p:nvCxnSpPr>
            <p:cNvPr id="1188" name="Google Shape;1188;p89"/>
            <p:cNvCxnSpPr/>
            <p:nvPr/>
          </p:nvCxnSpPr>
          <p:spPr>
            <a:xfrm>
              <a:off x="8863413" y="8677275"/>
              <a:ext cx="919200" cy="0"/>
            </a:xfrm>
            <a:prstGeom prst="straightConnector1">
              <a:avLst/>
            </a:prstGeom>
            <a:noFill/>
            <a:ln cap="flat" cmpd="sng" w="28575">
              <a:solidFill>
                <a:srgbClr val="FBBC05"/>
              </a:solidFill>
              <a:prstDash val="solid"/>
              <a:round/>
              <a:headEnd len="med" w="med" type="none"/>
              <a:tailEnd len="med" w="med" type="none"/>
            </a:ln>
          </p:spPr>
        </p:cxnSp>
      </p:grpSp>
      <p:grpSp>
        <p:nvGrpSpPr>
          <p:cNvPr id="1189" name="Google Shape;1189;p89"/>
          <p:cNvGrpSpPr/>
          <p:nvPr/>
        </p:nvGrpSpPr>
        <p:grpSpPr>
          <a:xfrm>
            <a:off x="7149150" y="6703950"/>
            <a:ext cx="3745500" cy="2505600"/>
            <a:chOff x="7450263" y="6447925"/>
            <a:chExt cx="3745500" cy="2505600"/>
          </a:xfrm>
        </p:grpSpPr>
        <p:sp>
          <p:nvSpPr>
            <p:cNvPr id="1190" name="Google Shape;1190;p89"/>
            <p:cNvSpPr/>
            <p:nvPr/>
          </p:nvSpPr>
          <p:spPr>
            <a:xfrm>
              <a:off x="7450263" y="6447925"/>
              <a:ext cx="3745500" cy="25056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89"/>
            <p:cNvPicPr preferRelativeResize="0"/>
            <p:nvPr/>
          </p:nvPicPr>
          <p:blipFill>
            <a:blip r:embed="rId9">
              <a:alphaModFix/>
            </a:blip>
            <a:stretch>
              <a:fillRect/>
            </a:stretch>
          </p:blipFill>
          <p:spPr>
            <a:xfrm>
              <a:off x="9114625" y="6611751"/>
              <a:ext cx="416774" cy="416301"/>
            </a:xfrm>
            <a:prstGeom prst="rect">
              <a:avLst/>
            </a:prstGeom>
            <a:noFill/>
            <a:ln>
              <a:noFill/>
            </a:ln>
          </p:spPr>
        </p:pic>
        <p:sp>
          <p:nvSpPr>
            <p:cNvPr id="1192" name="Google Shape;1192;p89"/>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1193" name="Google Shape;1193;p89"/>
            <p:cNvSpPr txBox="1"/>
            <p:nvPr/>
          </p:nvSpPr>
          <p:spPr>
            <a:xfrm>
              <a:off x="7630488" y="7402600"/>
              <a:ext cx="3370500" cy="153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11">
                    <a:extLst>
                      <a:ext uri="{A12FA001-AC4F-418D-AE19-62706E023703}">
                        <ahyp:hlinkClr val="tx"/>
                      </a:ext>
                    </a:extLst>
                  </a:hlinkClick>
                </a:rPr>
                <a:t>Set Up and Configure a Cloud Environment in Google Cloud</a:t>
              </a:r>
              <a:endParaRPr sz="2200">
                <a:solidFill>
                  <a:srgbClr val="3C4043"/>
                </a:solidFill>
                <a:latin typeface="Google Sans Text Medium"/>
                <a:ea typeface="Google Sans Text Medium"/>
                <a:cs typeface="Google Sans Text Medium"/>
                <a:sym typeface="Google Sans Text Medium"/>
              </a:endParaRPr>
            </a:p>
            <a:p>
              <a:pPr indent="0" lvl="0" marL="0" rtl="0" algn="ctr">
                <a:lnSpc>
                  <a:spcPct val="100000"/>
                </a:lnSpc>
                <a:spcBef>
                  <a:spcPts val="0"/>
                </a:spcBef>
                <a:spcAft>
                  <a:spcPts val="0"/>
                </a:spcAft>
                <a:buNone/>
              </a:pPr>
              <a:r>
                <a:t/>
              </a:r>
              <a:endParaRPr sz="2200">
                <a:solidFill>
                  <a:srgbClr val="5F6368"/>
                </a:solidFill>
                <a:latin typeface="Google Sans Text Medium"/>
                <a:ea typeface="Google Sans Text Medium"/>
                <a:cs typeface="Google Sans Text Medium"/>
                <a:sym typeface="Google Sans Text Medium"/>
              </a:endParaRPr>
            </a:p>
          </p:txBody>
        </p:sp>
        <p:cxnSp>
          <p:nvCxnSpPr>
            <p:cNvPr id="1194" name="Google Shape;1194;p89"/>
            <p:cNvCxnSpPr/>
            <p:nvPr/>
          </p:nvCxnSpPr>
          <p:spPr>
            <a:xfrm>
              <a:off x="8863413" y="8677275"/>
              <a:ext cx="919200" cy="0"/>
            </a:xfrm>
            <a:prstGeom prst="straightConnector1">
              <a:avLst/>
            </a:prstGeom>
            <a:noFill/>
            <a:ln cap="flat" cmpd="sng" w="28575">
              <a:solidFill>
                <a:srgbClr val="34A853"/>
              </a:solidFill>
              <a:prstDash val="solid"/>
              <a:round/>
              <a:headEnd len="med" w="med" type="none"/>
              <a:tailEnd len="med" w="med" type="none"/>
            </a:ln>
          </p:spPr>
        </p:cxn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90"/>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5: </a:t>
            </a:r>
            <a:endParaRPr sz="4800"/>
          </a:p>
          <a:p>
            <a:pPr indent="0" lvl="0" marL="0" rtl="0" algn="l">
              <a:spcBef>
                <a:spcPts val="0"/>
              </a:spcBef>
              <a:spcAft>
                <a:spcPts val="0"/>
              </a:spcAft>
              <a:buNone/>
            </a:pPr>
            <a:r>
              <a:rPr lang="en" sz="4800"/>
              <a:t>Configuring access and security</a:t>
            </a:r>
            <a:endParaRPr sz="4800"/>
          </a:p>
        </p:txBody>
      </p:sp>
      <p:sp>
        <p:nvSpPr>
          <p:cNvPr id="1200" name="Google Shape;1200;p90"/>
          <p:cNvSpPr/>
          <p:nvPr/>
        </p:nvSpPr>
        <p:spPr>
          <a:xfrm rot="-5401087">
            <a:off x="1958521" y="4968863"/>
            <a:ext cx="2846400" cy="2846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90"/>
          <p:cNvSpPr/>
          <p:nvPr/>
        </p:nvSpPr>
        <p:spPr>
          <a:xfrm rot="2699878">
            <a:off x="3546536" y="5630690"/>
            <a:ext cx="3957452" cy="1978691"/>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90"/>
          <p:cNvSpPr/>
          <p:nvPr/>
        </p:nvSpPr>
        <p:spPr>
          <a:xfrm flipH="1" rot="1511799">
            <a:off x="1194252" y="3273033"/>
            <a:ext cx="1691473" cy="1689632"/>
          </a:xfrm>
          <a:custGeom>
            <a:rect b="b" l="l" r="r" t="t"/>
            <a:pathLst>
              <a:path extrusionOk="0" h="31039" w="31039">
                <a:moveTo>
                  <a:pt x="15517" y="1"/>
                </a:moveTo>
                <a:cubicBezTo>
                  <a:pt x="6948" y="1"/>
                  <a:pt x="0" y="6948"/>
                  <a:pt x="0" y="15517"/>
                </a:cubicBezTo>
                <a:cubicBezTo>
                  <a:pt x="0" y="24091"/>
                  <a:pt x="6948" y="31039"/>
                  <a:pt x="15517" y="31039"/>
                </a:cubicBezTo>
                <a:cubicBezTo>
                  <a:pt x="24091" y="31039"/>
                  <a:pt x="31039" y="24091"/>
                  <a:pt x="31039" y="15517"/>
                </a:cubicBezTo>
                <a:cubicBezTo>
                  <a:pt x="31039" y="6948"/>
                  <a:pt x="24091" y="1"/>
                  <a:pt x="15517" y="1"/>
                </a:cubicBezTo>
                <a:close/>
              </a:path>
            </a:pathLst>
          </a:custGeom>
          <a:noFill/>
          <a:ln cap="flat" cmpd="sng" w="19050">
            <a:solidFill>
              <a:srgbClr val="9AA0A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90"/>
          <p:cNvSpPr/>
          <p:nvPr/>
        </p:nvSpPr>
        <p:spPr>
          <a:xfrm>
            <a:off x="5173447" y="7791586"/>
            <a:ext cx="703618" cy="609214"/>
          </a:xfrm>
          <a:custGeom>
            <a:rect b="b" l="l" r="r" t="t"/>
            <a:pathLst>
              <a:path extrusionOk="0" h="34264" w="39568">
                <a:moveTo>
                  <a:pt x="19781" y="0"/>
                </a:moveTo>
                <a:lnTo>
                  <a:pt x="1" y="34264"/>
                </a:lnTo>
                <a:lnTo>
                  <a:pt x="39568" y="34264"/>
                </a:lnTo>
                <a:lnTo>
                  <a:pt x="19781" y="0"/>
                </a:ln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204" name="Google Shape;1204;p90"/>
          <p:cNvPicPr preferRelativeResize="0"/>
          <p:nvPr/>
        </p:nvPicPr>
        <p:blipFill>
          <a:blip r:embed="rId3">
            <a:alphaModFix/>
          </a:blip>
          <a:stretch>
            <a:fillRect/>
          </a:stretch>
        </p:blipFill>
        <p:spPr>
          <a:xfrm rot="2700011">
            <a:off x="4412977" y="3733017"/>
            <a:ext cx="3021709" cy="3021669"/>
          </a:xfrm>
          <a:prstGeom prst="rect">
            <a:avLst/>
          </a:prstGeom>
          <a:noFill/>
          <a:ln>
            <a:noFill/>
          </a:ln>
        </p:spPr>
      </p:pic>
      <p:sp>
        <p:nvSpPr>
          <p:cNvPr id="1205" name="Google Shape;1205;p90"/>
          <p:cNvSpPr/>
          <p:nvPr/>
        </p:nvSpPr>
        <p:spPr>
          <a:xfrm rot="10800000">
            <a:off x="2861380" y="4353724"/>
            <a:ext cx="703618" cy="609214"/>
          </a:xfrm>
          <a:custGeom>
            <a:rect b="b" l="l" r="r" t="t"/>
            <a:pathLst>
              <a:path extrusionOk="0" h="34264" w="39568">
                <a:moveTo>
                  <a:pt x="19781" y="0"/>
                </a:moveTo>
                <a:lnTo>
                  <a:pt x="1" y="34264"/>
                </a:lnTo>
                <a:lnTo>
                  <a:pt x="39568" y="34264"/>
                </a:lnTo>
                <a:lnTo>
                  <a:pt x="19781" y="0"/>
                </a:lnTo>
                <a:close/>
              </a:path>
            </a:pathLst>
          </a:custGeom>
          <a:noFill/>
          <a:ln cap="flat" cmpd="sng" w="19050">
            <a:solidFill>
              <a:srgbClr val="9AA0A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91"/>
          <p:cNvSpPr txBox="1"/>
          <p:nvPr/>
        </p:nvSpPr>
        <p:spPr>
          <a:xfrm>
            <a:off x="8771325" y="4522150"/>
            <a:ext cx="7770600" cy="4277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permissions to a Google account referenced by the application.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permissions through a Google Workspace account referenced by the application.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permissions through service account referenced by the application.</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permissions through a Cloud Identity account referenced by the application.</a:t>
            </a:r>
            <a:endParaRPr sz="2400">
              <a:solidFill>
                <a:srgbClr val="3C4043"/>
              </a:solidFill>
              <a:latin typeface="Google Sans Text"/>
              <a:ea typeface="Google Sans Text"/>
              <a:cs typeface="Google Sans Text"/>
              <a:sym typeface="Google Sans Text"/>
            </a:endParaRPr>
          </a:p>
        </p:txBody>
      </p:sp>
      <p:sp>
        <p:nvSpPr>
          <p:cNvPr id="1211" name="Google Shape;1211;p91"/>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000">
              <a:solidFill>
                <a:srgbClr val="202124"/>
              </a:solidFill>
              <a:latin typeface="Google Sans Medium"/>
              <a:ea typeface="Google Sans Medium"/>
              <a:cs typeface="Google Sans Medium"/>
              <a:sym typeface="Google Sans Medium"/>
            </a:endParaRPr>
          </a:p>
        </p:txBody>
      </p:sp>
      <p:pic>
        <p:nvPicPr>
          <p:cNvPr id="1212" name="Google Shape;1212;p9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13" name="Google Shape;1213;p9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15" name="Google Shape;1215;p91"/>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216" name="Google Shape;1216;p91"/>
          <p:cNvSpPr/>
          <p:nvPr/>
        </p:nvSpPr>
        <p:spPr>
          <a:xfrm rot="5400000">
            <a:off x="2821950" y="4658375"/>
            <a:ext cx="811800" cy="64557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1"/>
          <p:cNvSpPr txBox="1"/>
          <p:nvPr/>
        </p:nvSpPr>
        <p:spPr>
          <a:xfrm>
            <a:off x="914350" y="4521050"/>
            <a:ext cx="55413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need to configure access to Cloud Spanner from the GKE cluster that is supporting Cymbal Superstore’s ecommerce microservices application. You want to specify an account type to set the proper permissions. </a:t>
            </a:r>
            <a:endParaRPr sz="2400">
              <a:solidFill>
                <a:srgbClr val="3C4043"/>
              </a:solidFill>
              <a:latin typeface="Google Sans Text"/>
              <a:ea typeface="Google Sans Text"/>
              <a:cs typeface="Google Sans Text"/>
              <a:sym typeface="Google Sans Text"/>
            </a:endParaRPr>
          </a:p>
        </p:txBody>
      </p:sp>
      <p:sp>
        <p:nvSpPr>
          <p:cNvPr id="1218" name="Google Shape;1218;p91"/>
          <p:cNvSpPr txBox="1"/>
          <p:nvPr/>
        </p:nvSpPr>
        <p:spPr>
          <a:xfrm>
            <a:off x="914350" y="7489750"/>
            <a:ext cx="49518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 What should you do?</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92"/>
          <p:cNvSpPr txBox="1"/>
          <p:nvPr/>
        </p:nvSpPr>
        <p:spPr>
          <a:xfrm>
            <a:off x="9068100" y="3977525"/>
            <a:ext cx="7861500" cy="5259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Ask your administrator for 	resourcemanager.projects.setIamPolicy roles for each project.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Ask your administrator for the roles/resourcemanager.folderIamAdmin for the ecommerce folder.</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Ask your administrator for the roles/resourcemanager.organizationAdmin for Cymbal Superstore.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Ask your administrator for the roles/iam.securityAdmin role in IAM.</a:t>
            </a:r>
            <a:endParaRPr sz="2400">
              <a:solidFill>
                <a:srgbClr val="3C4043"/>
              </a:solidFill>
              <a:latin typeface="Google Sans Text"/>
              <a:ea typeface="Google Sans Text"/>
              <a:cs typeface="Google Sans Text"/>
              <a:sym typeface="Google Sans Text"/>
            </a:endParaRPr>
          </a:p>
        </p:txBody>
      </p:sp>
      <p:sp>
        <p:nvSpPr>
          <p:cNvPr id="1224" name="Google Shape;1224;p92"/>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a:t>
            </a:r>
            <a:endParaRPr sz="4000">
              <a:solidFill>
                <a:srgbClr val="202124"/>
              </a:solidFill>
              <a:latin typeface="Google Sans Medium"/>
              <a:ea typeface="Google Sans Medium"/>
              <a:cs typeface="Google Sans Medium"/>
              <a:sym typeface="Google Sans Medium"/>
            </a:endParaRPr>
          </a:p>
        </p:txBody>
      </p:sp>
      <p:pic>
        <p:nvPicPr>
          <p:cNvPr id="1225" name="Google Shape;1225;p9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26" name="Google Shape;1226;p9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28" name="Google Shape;1228;p92"/>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229" name="Google Shape;1229;p92"/>
          <p:cNvSpPr/>
          <p:nvPr/>
        </p:nvSpPr>
        <p:spPr>
          <a:xfrm rot="5400000">
            <a:off x="3320200" y="4693625"/>
            <a:ext cx="811800" cy="74520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2"/>
          <p:cNvSpPr txBox="1"/>
          <p:nvPr/>
        </p:nvSpPr>
        <p:spPr>
          <a:xfrm>
            <a:off x="914350" y="3977525"/>
            <a:ext cx="6678000" cy="3902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are trying to assign roles to the dev and prod projects of Cymbal Superstore’s e-commerce app but are receiving an error when you try to run </a:t>
            </a:r>
            <a:r>
              <a:rPr b="1" lang="en" sz="2400">
                <a:solidFill>
                  <a:srgbClr val="3C4043"/>
                </a:solidFill>
                <a:latin typeface="Google Sans Text"/>
                <a:ea typeface="Google Sans Text"/>
                <a:cs typeface="Google Sans Text"/>
                <a:sym typeface="Google Sans Text"/>
              </a:rPr>
              <a:t>set-iam</a:t>
            </a:r>
            <a:r>
              <a:rPr lang="en" sz="2400">
                <a:solidFill>
                  <a:srgbClr val="3C4043"/>
                </a:solidFill>
                <a:latin typeface="Google Sans Text"/>
                <a:ea typeface="Google Sans Text"/>
                <a:cs typeface="Google Sans Text"/>
                <a:sym typeface="Google Sans Text"/>
              </a:rPr>
              <a:t> </a:t>
            </a:r>
            <a:r>
              <a:rPr b="1" lang="en" sz="2400">
                <a:solidFill>
                  <a:srgbClr val="3C4043"/>
                </a:solidFill>
                <a:latin typeface="Google Sans Text"/>
                <a:ea typeface="Google Sans Text"/>
                <a:cs typeface="Google Sans Text"/>
                <a:sym typeface="Google Sans Text"/>
              </a:rPr>
              <a:t>policy</a:t>
            </a:r>
            <a:r>
              <a:rPr lang="en" sz="2400">
                <a:solidFill>
                  <a:srgbClr val="3C4043"/>
                </a:solidFill>
                <a:latin typeface="Google Sans Text"/>
                <a:ea typeface="Google Sans Text"/>
                <a:cs typeface="Google Sans Text"/>
                <a:sym typeface="Google Sans Text"/>
              </a:rPr>
              <a:t>. The projects are organized into an ecommerce folder in the Cymbal Superstore organizational hierarchy. You want to follow best practices for the permissions you need while respecting the practice of least privilege.</a:t>
            </a:r>
            <a:endParaRPr sz="2400">
              <a:solidFill>
                <a:srgbClr val="3C4043"/>
              </a:solidFill>
              <a:latin typeface="Google Sans Text"/>
              <a:ea typeface="Google Sans Text"/>
              <a:cs typeface="Google Sans Text"/>
              <a:sym typeface="Google Sans Text"/>
            </a:endParaRPr>
          </a:p>
        </p:txBody>
      </p:sp>
      <p:sp>
        <p:nvSpPr>
          <p:cNvPr id="1231" name="Google Shape;1231;p92"/>
          <p:cNvSpPr txBox="1"/>
          <p:nvPr/>
        </p:nvSpPr>
        <p:spPr>
          <a:xfrm>
            <a:off x="914350" y="8023150"/>
            <a:ext cx="49518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 What should you do?</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3"/>
          <p:cNvSpPr txBox="1"/>
          <p:nvPr/>
        </p:nvSpPr>
        <p:spPr>
          <a:xfrm>
            <a:off x="9220250" y="4350575"/>
            <a:ext cx="6884100" cy="488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Make the change to the custom role locally and run an update on the custom role.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Delete the custom role and recreate a new custom role with required permissions.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Copy the existing role, add the new permissions to the copy, and delete the old role.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Create a new role with needed permissions and migrate users to it.</a:t>
            </a:r>
            <a:endParaRPr sz="2400">
              <a:solidFill>
                <a:srgbClr val="3C4043"/>
              </a:solidFill>
              <a:latin typeface="Google Sans Text"/>
              <a:ea typeface="Google Sans Text"/>
              <a:cs typeface="Google Sans Text"/>
              <a:sym typeface="Google Sans Text"/>
            </a:endParaRPr>
          </a:p>
        </p:txBody>
      </p:sp>
      <p:sp>
        <p:nvSpPr>
          <p:cNvPr id="1237" name="Google Shape;1237;p93"/>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000">
              <a:solidFill>
                <a:srgbClr val="202124"/>
              </a:solidFill>
              <a:latin typeface="Google Sans Medium"/>
              <a:ea typeface="Google Sans Medium"/>
              <a:cs typeface="Google Sans Medium"/>
              <a:sym typeface="Google Sans Medium"/>
            </a:endParaRPr>
          </a:p>
        </p:txBody>
      </p:sp>
      <p:pic>
        <p:nvPicPr>
          <p:cNvPr id="1238" name="Google Shape;1238;p9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39" name="Google Shape;1239;p9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41" name="Google Shape;1241;p93"/>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242" name="Google Shape;1242;p93"/>
          <p:cNvSpPr/>
          <p:nvPr/>
        </p:nvSpPr>
        <p:spPr>
          <a:xfrm rot="5400000">
            <a:off x="3320200" y="4693625"/>
            <a:ext cx="811800" cy="74520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3"/>
          <p:cNvSpPr txBox="1"/>
          <p:nvPr/>
        </p:nvSpPr>
        <p:spPr>
          <a:xfrm>
            <a:off x="914350" y="4350575"/>
            <a:ext cx="6678000" cy="34788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have a custom role implemented for administration of the dev/test environment for Cymbal Superstore’s transportation management application. You are developing a pilot to use Cloud Run instead of Cloud Functions. You want to ensure your administrators have the correct access to the new resources.</a:t>
            </a:r>
            <a:endParaRPr sz="2400">
              <a:solidFill>
                <a:srgbClr val="3C4043"/>
              </a:solidFill>
              <a:latin typeface="Google Sans Text"/>
              <a:ea typeface="Google Sans Text"/>
              <a:cs typeface="Google Sans Text"/>
              <a:sym typeface="Google Sans Text"/>
            </a:endParaRPr>
          </a:p>
        </p:txBody>
      </p:sp>
      <p:sp>
        <p:nvSpPr>
          <p:cNvPr id="1244" name="Google Shape;1244;p93"/>
          <p:cNvSpPr txBox="1"/>
          <p:nvPr/>
        </p:nvSpPr>
        <p:spPr>
          <a:xfrm>
            <a:off x="914350" y="8023150"/>
            <a:ext cx="49518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 What should you do?</a:t>
            </a:r>
            <a:endParaRPr sz="2400">
              <a:solidFill>
                <a:schemeClr val="dk1"/>
              </a:solidFill>
              <a:latin typeface="Google Sans Text"/>
              <a:ea typeface="Google Sans Text"/>
              <a:cs typeface="Google Sans Text"/>
              <a:sym typeface="Google San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59" name="Google Shape;159;p3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61" name="Google Shape;161;p31"/>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a:t>
            </a:r>
            <a:endParaRPr sz="4000">
              <a:solidFill>
                <a:srgbClr val="202124"/>
              </a:solidFill>
              <a:latin typeface="Google Sans Medium"/>
              <a:ea typeface="Google Sans Medium"/>
              <a:cs typeface="Google Sans Medium"/>
              <a:sym typeface="Google Sans Medium"/>
            </a:endParaRPr>
          </a:p>
        </p:txBody>
      </p:sp>
      <p:pic>
        <p:nvPicPr>
          <p:cNvPr id="162" name="Google Shape;162;p3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3" name="Google Shape;163;p31"/>
          <p:cNvSpPr/>
          <p:nvPr/>
        </p:nvSpPr>
        <p:spPr>
          <a:xfrm rot="5400000">
            <a:off x="2895150" y="3796725"/>
            <a:ext cx="1143000" cy="69324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txBox="1"/>
          <p:nvPr/>
        </p:nvSpPr>
        <p:spPr>
          <a:xfrm>
            <a:off x="8013475" y="4362525"/>
            <a:ext cx="93600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Jane the roles/storage.objectCreator on every project.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Jane the roles/viewer on each project and the roles/storage.objectCreator for each bucket.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Assign Jane the roles/editor at the organizational level.</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Add Jane to a group that has the roles/storage.objectAdmin role assigned at the organizational level.</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165" name="Google Shape;165;p31"/>
          <p:cNvSpPr txBox="1"/>
          <p:nvPr/>
        </p:nvSpPr>
        <p:spPr>
          <a:xfrm>
            <a:off x="914350" y="4362525"/>
            <a:ext cx="6144900" cy="1785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Jane will manage objects in Cloud Storage for the Cymbal Superstore. She needs to have access to the proper permissions for every project across the organization.</a:t>
            </a:r>
            <a:endParaRPr sz="2400">
              <a:solidFill>
                <a:srgbClr val="3C4043"/>
              </a:solidFill>
              <a:latin typeface="Google Sans Text"/>
              <a:ea typeface="Google Sans Text"/>
              <a:cs typeface="Google Sans Text"/>
              <a:sym typeface="Google Sans Text"/>
            </a:endParaRPr>
          </a:p>
        </p:txBody>
      </p:sp>
      <p:sp>
        <p:nvSpPr>
          <p:cNvPr id="166" name="Google Shape;166;p31"/>
          <p:cNvSpPr txBox="1"/>
          <p:nvPr/>
        </p:nvSpPr>
        <p:spPr>
          <a:xfrm>
            <a:off x="914350" y="6821200"/>
            <a:ext cx="5793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 </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94"/>
          <p:cNvSpPr txBox="1"/>
          <p:nvPr/>
        </p:nvSpPr>
        <p:spPr>
          <a:xfrm>
            <a:off x="2403650" y="914400"/>
            <a:ext cx="14970300" cy="19932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Identity and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Access Management (IAM)</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800">
              <a:solidFill>
                <a:srgbClr val="4285F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t/>
            </a:r>
            <a:endParaRPr sz="4000">
              <a:solidFill>
                <a:srgbClr val="202124"/>
              </a:solidFill>
              <a:latin typeface="Google Sans Medium"/>
              <a:ea typeface="Google Sans Medium"/>
              <a:cs typeface="Google Sans Medium"/>
              <a:sym typeface="Google Sans Medium"/>
            </a:endParaRPr>
          </a:p>
        </p:txBody>
      </p:sp>
      <p:sp>
        <p:nvSpPr>
          <p:cNvPr id="1250" name="Google Shape;1250;p9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4"/>
          <p:cNvSpPr/>
          <p:nvPr/>
        </p:nvSpPr>
        <p:spPr>
          <a:xfrm>
            <a:off x="11996950" y="2148475"/>
            <a:ext cx="6291300" cy="81384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cxnSp>
        <p:nvCxnSpPr>
          <p:cNvPr id="1252" name="Google Shape;1252;p94"/>
          <p:cNvCxnSpPr/>
          <p:nvPr/>
        </p:nvCxnSpPr>
        <p:spPr>
          <a:xfrm>
            <a:off x="6839852" y="3691350"/>
            <a:ext cx="4364100" cy="0"/>
          </a:xfrm>
          <a:prstGeom prst="straightConnector1">
            <a:avLst/>
          </a:prstGeom>
          <a:noFill/>
          <a:ln cap="flat" cmpd="sng" w="76200">
            <a:solidFill>
              <a:srgbClr val="EA4335"/>
            </a:solidFill>
            <a:prstDash val="solid"/>
            <a:round/>
            <a:headEnd len="med" w="med" type="none"/>
            <a:tailEnd len="med" w="med" type="none"/>
          </a:ln>
        </p:spPr>
      </p:cxnSp>
      <p:sp>
        <p:nvSpPr>
          <p:cNvPr id="1253" name="Google Shape;1253;p94"/>
          <p:cNvSpPr txBox="1"/>
          <p:nvPr/>
        </p:nvSpPr>
        <p:spPr>
          <a:xfrm>
            <a:off x="6856350" y="30725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Skill Badge</a:t>
            </a:r>
            <a:endParaRPr sz="2800">
              <a:solidFill>
                <a:srgbClr val="3C4043"/>
              </a:solidFill>
              <a:latin typeface="Google Sans Medium"/>
              <a:ea typeface="Google Sans Medium"/>
              <a:cs typeface="Google Sans Medium"/>
              <a:sym typeface="Google Sans Medium"/>
            </a:endParaRPr>
          </a:p>
        </p:txBody>
      </p:sp>
      <p:sp>
        <p:nvSpPr>
          <p:cNvPr id="1254" name="Google Shape;1254;p94"/>
          <p:cNvSpPr txBox="1"/>
          <p:nvPr/>
        </p:nvSpPr>
        <p:spPr>
          <a:xfrm>
            <a:off x="12729650" y="3072500"/>
            <a:ext cx="4364100" cy="5040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255" name="Google Shape;1255;p94"/>
          <p:cNvSpPr txBox="1"/>
          <p:nvPr/>
        </p:nvSpPr>
        <p:spPr>
          <a:xfrm>
            <a:off x="914350" y="3072500"/>
            <a:ext cx="52884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256" name="Google Shape;1256;p94"/>
          <p:cNvCxnSpPr/>
          <p:nvPr/>
        </p:nvCxnSpPr>
        <p:spPr>
          <a:xfrm>
            <a:off x="1002690" y="3691350"/>
            <a:ext cx="5288400" cy="0"/>
          </a:xfrm>
          <a:prstGeom prst="straightConnector1">
            <a:avLst/>
          </a:prstGeom>
          <a:noFill/>
          <a:ln cap="flat" cmpd="sng" w="76200">
            <a:solidFill>
              <a:srgbClr val="4285F4"/>
            </a:solidFill>
            <a:prstDash val="solid"/>
            <a:round/>
            <a:headEnd len="med" w="med" type="none"/>
            <a:tailEnd len="med" w="med" type="none"/>
          </a:ln>
        </p:spPr>
      </p:cxnSp>
      <p:sp>
        <p:nvSpPr>
          <p:cNvPr id="1257" name="Google Shape;1257;p9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58" name="Google Shape;1258;p94"/>
          <p:cNvSpPr txBox="1"/>
          <p:nvPr/>
        </p:nvSpPr>
        <p:spPr>
          <a:xfrm>
            <a:off x="1114091" y="1300078"/>
            <a:ext cx="544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259" name="Google Shape;1259;p94"/>
          <p:cNvSpPr txBox="1"/>
          <p:nvPr/>
        </p:nvSpPr>
        <p:spPr>
          <a:xfrm>
            <a:off x="1418900" y="3993450"/>
            <a:ext cx="43134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Google Cloud </a:t>
            </a:r>
            <a:r>
              <a:rPr lang="en" sz="18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Fundamentals</a:t>
            </a:r>
            <a:r>
              <a:rPr lang="en" sz="18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 </a:t>
            </a:r>
            <a:endParaRPr/>
          </a:p>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Core Infrastructure</a:t>
            </a:r>
            <a:r>
              <a:rPr lang="en" sz="1800">
                <a:solidFill>
                  <a:srgbClr val="3C4043"/>
                </a:solidFill>
                <a:latin typeface="Google Sans Text"/>
                <a:ea typeface="Google Sans Text"/>
                <a:cs typeface="Google Sans Text"/>
                <a:sym typeface="Google Sans Text"/>
              </a:rPr>
              <a:t> </a:t>
            </a:r>
            <a:endParaRPr sz="1800">
              <a:solidFill>
                <a:srgbClr val="3C4043"/>
              </a:solidFill>
              <a:latin typeface="Google Sans Text"/>
              <a:ea typeface="Google Sans Text"/>
              <a:cs typeface="Google Sans Text"/>
              <a:sym typeface="Google Sans Text"/>
            </a:endParaRPr>
          </a:p>
          <a:p>
            <a:pPr indent="-342900" lvl="0" marL="457200" rtl="0" algn="l">
              <a:lnSpc>
                <a:spcPct val="100000"/>
              </a:lnSpc>
              <a:spcBef>
                <a:spcPts val="1000"/>
              </a:spcBef>
              <a:spcAft>
                <a:spcPts val="0"/>
              </a:spcAft>
              <a:buSzPts val="1800"/>
              <a:buFont typeface="Google Sans Text"/>
              <a:buChar char="●"/>
            </a:pPr>
            <a:r>
              <a:rPr lang="en" sz="1800">
                <a:solidFill>
                  <a:srgbClr val="3C4043"/>
                </a:solidFill>
                <a:latin typeface="Google Sans Text"/>
                <a:ea typeface="Google Sans Text"/>
                <a:cs typeface="Google Sans Text"/>
                <a:sym typeface="Google Sans Text"/>
              </a:rPr>
              <a:t>M2 Resources and Access in the Cloud </a:t>
            </a:r>
            <a:endParaRPr sz="1800">
              <a:solidFill>
                <a:srgbClr val="3C4043"/>
              </a:solidFill>
              <a:latin typeface="Google Sans Text"/>
              <a:ea typeface="Google Sans Text"/>
              <a:cs typeface="Google Sans Text"/>
              <a:sym typeface="Google Sans Text"/>
            </a:endParaRPr>
          </a:p>
        </p:txBody>
      </p:sp>
      <p:sp>
        <p:nvSpPr>
          <p:cNvPr id="1260" name="Google Shape;1260;p94"/>
          <p:cNvSpPr/>
          <p:nvPr/>
        </p:nvSpPr>
        <p:spPr>
          <a:xfrm>
            <a:off x="1339275" y="5535725"/>
            <a:ext cx="4364100" cy="159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4"/>
          <p:cNvSpPr/>
          <p:nvPr/>
        </p:nvSpPr>
        <p:spPr>
          <a:xfrm>
            <a:off x="1339275" y="7593475"/>
            <a:ext cx="4364100" cy="1706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4"/>
          <p:cNvSpPr txBox="1"/>
          <p:nvPr/>
        </p:nvSpPr>
        <p:spPr>
          <a:xfrm>
            <a:off x="1567725" y="5690525"/>
            <a:ext cx="32979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Architecting with Google  Compute Engine</a:t>
            </a:r>
            <a:endParaRPr sz="1800">
              <a:solidFill>
                <a:srgbClr val="3C4043"/>
              </a:solidFill>
              <a:latin typeface="Google Sans Text"/>
              <a:ea typeface="Google Sans Text"/>
              <a:cs typeface="Google Sans Text"/>
              <a:sym typeface="Google Sans Text"/>
            </a:endParaRPr>
          </a:p>
          <a:p>
            <a:pPr indent="-342900" lvl="0" marL="457200" rtl="0" algn="l">
              <a:spcBef>
                <a:spcPts val="1000"/>
              </a:spcBef>
              <a:spcAft>
                <a:spcPts val="100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M4 Identity and Access Management (IAM)</a:t>
            </a:r>
            <a:endParaRPr sz="1800">
              <a:solidFill>
                <a:srgbClr val="202124"/>
              </a:solidFill>
              <a:latin typeface="Google Sans Text"/>
              <a:ea typeface="Google Sans Text"/>
              <a:cs typeface="Google Sans Text"/>
              <a:sym typeface="Google Sans Text"/>
            </a:endParaRPr>
          </a:p>
        </p:txBody>
      </p:sp>
      <p:sp>
        <p:nvSpPr>
          <p:cNvPr id="1263" name="Google Shape;1263;p94"/>
          <p:cNvSpPr txBox="1"/>
          <p:nvPr/>
        </p:nvSpPr>
        <p:spPr>
          <a:xfrm>
            <a:off x="1567725" y="7759850"/>
            <a:ext cx="3304800" cy="14214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18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Essential Google Cloud Infrastructure: Core Services</a:t>
            </a:r>
            <a:endParaRPr sz="1800">
              <a:solidFill>
                <a:srgbClr val="3C4043"/>
              </a:solidFill>
              <a:latin typeface="Google Sans Text"/>
              <a:ea typeface="Google Sans Text"/>
              <a:cs typeface="Google Sans Text"/>
              <a:sym typeface="Google Sans Text"/>
            </a:endParaRPr>
          </a:p>
          <a:p>
            <a:pPr indent="-342900" lvl="0" marL="457200" rtl="0" algn="l">
              <a:spcBef>
                <a:spcPts val="1000"/>
              </a:spcBef>
              <a:spcAft>
                <a:spcPts val="1000"/>
              </a:spcAft>
              <a:buClr>
                <a:srgbClr val="3C4043"/>
              </a:buClr>
              <a:buSzPts val="1800"/>
              <a:buFont typeface="Google Sans Text"/>
              <a:buChar char="●"/>
            </a:pPr>
            <a:r>
              <a:rPr lang="en" sz="1800">
                <a:solidFill>
                  <a:srgbClr val="3C4043"/>
                </a:solidFill>
                <a:latin typeface="Google Sans Text"/>
                <a:ea typeface="Google Sans Text"/>
                <a:cs typeface="Google Sans Text"/>
                <a:sym typeface="Google Sans Text"/>
              </a:rPr>
              <a:t>M1 Identity and Access Management (IAM)</a:t>
            </a:r>
            <a:endParaRPr sz="1800">
              <a:solidFill>
                <a:srgbClr val="202124"/>
              </a:solidFill>
              <a:latin typeface="Google Sans Text"/>
              <a:ea typeface="Google Sans Text"/>
              <a:cs typeface="Google Sans Text"/>
              <a:sym typeface="Google Sans Text"/>
            </a:endParaRPr>
          </a:p>
        </p:txBody>
      </p:sp>
      <p:grpSp>
        <p:nvGrpSpPr>
          <p:cNvPr id="1264" name="Google Shape;1264;p94"/>
          <p:cNvGrpSpPr/>
          <p:nvPr/>
        </p:nvGrpSpPr>
        <p:grpSpPr>
          <a:xfrm>
            <a:off x="4825352" y="8406856"/>
            <a:ext cx="675600" cy="675600"/>
            <a:chOff x="958127" y="6085527"/>
            <a:chExt cx="675600" cy="675600"/>
          </a:xfrm>
        </p:grpSpPr>
        <p:sp>
          <p:nvSpPr>
            <p:cNvPr id="1265" name="Google Shape;1265;p94"/>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6" name="Google Shape;1266;p94"/>
            <p:cNvPicPr preferRelativeResize="0"/>
            <p:nvPr/>
          </p:nvPicPr>
          <p:blipFill>
            <a:blip r:embed="rId9">
              <a:alphaModFix/>
            </a:blip>
            <a:stretch>
              <a:fillRect/>
            </a:stretch>
          </p:blipFill>
          <p:spPr>
            <a:xfrm>
              <a:off x="1089993" y="6245277"/>
              <a:ext cx="409470" cy="363974"/>
            </a:xfrm>
            <a:prstGeom prst="rect">
              <a:avLst/>
            </a:prstGeom>
            <a:noFill/>
            <a:ln>
              <a:noFill/>
            </a:ln>
          </p:spPr>
        </p:pic>
      </p:grpSp>
      <p:grpSp>
        <p:nvGrpSpPr>
          <p:cNvPr id="1267" name="Google Shape;1267;p94"/>
          <p:cNvGrpSpPr/>
          <p:nvPr/>
        </p:nvGrpSpPr>
        <p:grpSpPr>
          <a:xfrm>
            <a:off x="4839427" y="6285156"/>
            <a:ext cx="675600" cy="675600"/>
            <a:chOff x="985077" y="3912152"/>
            <a:chExt cx="675600" cy="675600"/>
          </a:xfrm>
        </p:grpSpPr>
        <p:sp>
          <p:nvSpPr>
            <p:cNvPr id="1268" name="Google Shape;1268;p94"/>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9" name="Google Shape;1269;p94"/>
            <p:cNvPicPr preferRelativeResize="0"/>
            <p:nvPr/>
          </p:nvPicPr>
          <p:blipFill>
            <a:blip r:embed="rId10">
              <a:alphaModFix/>
            </a:blip>
            <a:stretch>
              <a:fillRect/>
            </a:stretch>
          </p:blipFill>
          <p:spPr>
            <a:xfrm>
              <a:off x="1092995" y="4060423"/>
              <a:ext cx="454974" cy="363974"/>
            </a:xfrm>
            <a:prstGeom prst="rect">
              <a:avLst/>
            </a:prstGeom>
            <a:noFill/>
            <a:ln>
              <a:noFill/>
            </a:ln>
          </p:spPr>
        </p:pic>
      </p:grpSp>
      <p:sp>
        <p:nvSpPr>
          <p:cNvPr id="1270" name="Google Shape;1270;p94"/>
          <p:cNvSpPr txBox="1"/>
          <p:nvPr/>
        </p:nvSpPr>
        <p:spPr>
          <a:xfrm>
            <a:off x="3342550" y="6947500"/>
            <a:ext cx="4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grpSp>
        <p:nvGrpSpPr>
          <p:cNvPr id="1271" name="Google Shape;1271;p94"/>
          <p:cNvGrpSpPr/>
          <p:nvPr/>
        </p:nvGrpSpPr>
        <p:grpSpPr>
          <a:xfrm>
            <a:off x="7165650" y="4659750"/>
            <a:ext cx="3745500" cy="2676000"/>
            <a:chOff x="7450263" y="6447925"/>
            <a:chExt cx="3745500" cy="2676000"/>
          </a:xfrm>
        </p:grpSpPr>
        <p:sp>
          <p:nvSpPr>
            <p:cNvPr id="1272" name="Google Shape;1272;p94"/>
            <p:cNvSpPr/>
            <p:nvPr/>
          </p:nvSpPr>
          <p:spPr>
            <a:xfrm>
              <a:off x="7450263" y="6447925"/>
              <a:ext cx="3745500" cy="2676000"/>
            </a:xfrm>
            <a:prstGeom prst="roundRect">
              <a:avLst>
                <a:gd fmla="val 4002" name="adj"/>
              </a:avLst>
            </a:prstGeom>
            <a:no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94"/>
            <p:cNvPicPr preferRelativeResize="0"/>
            <p:nvPr/>
          </p:nvPicPr>
          <p:blipFill>
            <a:blip r:embed="rId11">
              <a:alphaModFix/>
            </a:blip>
            <a:stretch>
              <a:fillRect/>
            </a:stretch>
          </p:blipFill>
          <p:spPr>
            <a:xfrm>
              <a:off x="9114625" y="6611751"/>
              <a:ext cx="416774" cy="416301"/>
            </a:xfrm>
            <a:prstGeom prst="rect">
              <a:avLst/>
            </a:prstGeom>
            <a:noFill/>
            <a:ln>
              <a:noFill/>
            </a:ln>
          </p:spPr>
        </p:pic>
        <p:sp>
          <p:nvSpPr>
            <p:cNvPr id="1274" name="Google Shape;1274;p94"/>
            <p:cNvSpPr txBox="1"/>
            <p:nvPr/>
          </p:nvSpPr>
          <p:spPr>
            <a:xfrm>
              <a:off x="8468163" y="7010413"/>
              <a:ext cx="170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6368"/>
                  </a:solidFill>
                  <a:latin typeface="Google Sans Text"/>
                  <a:ea typeface="Google Sans Text"/>
                  <a:cs typeface="Google Sans Text"/>
                  <a:sym typeface="Google Sans Text"/>
                </a:rPr>
                <a:t>Google </a:t>
              </a:r>
              <a:r>
                <a:rPr lang="en">
                  <a:solidFill>
                    <a:srgbClr val="5F6368"/>
                  </a:solidFill>
                  <a:latin typeface="Google Sans"/>
                  <a:ea typeface="Google Sans"/>
                  <a:cs typeface="Google Sans"/>
                  <a:sym typeface="Google Sans"/>
                </a:rPr>
                <a:t>Cloud</a:t>
              </a:r>
              <a:endParaRPr>
                <a:solidFill>
                  <a:srgbClr val="5F6368"/>
                </a:solidFill>
                <a:latin typeface="Google Sans"/>
                <a:ea typeface="Google Sans"/>
                <a:cs typeface="Google Sans"/>
                <a:sym typeface="Google Sans"/>
              </a:endParaRPr>
            </a:p>
          </p:txBody>
        </p:sp>
        <p:sp>
          <p:nvSpPr>
            <p:cNvPr id="1275" name="Google Shape;1275;p94"/>
            <p:cNvSpPr txBox="1"/>
            <p:nvPr/>
          </p:nvSpPr>
          <p:spPr>
            <a:xfrm>
              <a:off x="7630488" y="7402600"/>
              <a:ext cx="33705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200" u="sng">
                  <a:solidFill>
                    <a:srgbClr val="1A73E8"/>
                  </a:solidFill>
                  <a:latin typeface="Google Sans Text Medium"/>
                  <a:ea typeface="Google Sans Text Medium"/>
                  <a:cs typeface="Google Sans Text Medium"/>
                  <a:sym typeface="Google Sans Text Medium"/>
                  <a:hlinkClick r:id="rId12">
                    <a:extLst>
                      <a:ext uri="{A12FA001-AC4F-418D-AE19-62706E023703}">
                        <ahyp:hlinkClr val="tx"/>
                      </a:ext>
                    </a:extLst>
                  </a:hlinkClick>
                </a:rPr>
                <a:t>Set Up and Configure a Cloud Environment in Google Cloud</a:t>
              </a:r>
              <a:endParaRPr sz="2200">
                <a:solidFill>
                  <a:srgbClr val="5F6368"/>
                </a:solidFill>
                <a:latin typeface="Google Sans Text Medium"/>
                <a:ea typeface="Google Sans Text Medium"/>
                <a:cs typeface="Google Sans Text Medium"/>
                <a:sym typeface="Google Sans Text Medium"/>
              </a:endParaRPr>
            </a:p>
          </p:txBody>
        </p:sp>
        <p:cxnSp>
          <p:nvCxnSpPr>
            <p:cNvPr id="1276" name="Google Shape;1276;p94"/>
            <p:cNvCxnSpPr/>
            <p:nvPr/>
          </p:nvCxnSpPr>
          <p:spPr>
            <a:xfrm>
              <a:off x="8863413" y="8753475"/>
              <a:ext cx="919200" cy="0"/>
            </a:xfrm>
            <a:prstGeom prst="straightConnector1">
              <a:avLst/>
            </a:prstGeom>
            <a:noFill/>
            <a:ln cap="flat" cmpd="sng" w="28575">
              <a:solidFill>
                <a:srgbClr val="FBBC05"/>
              </a:solidFill>
              <a:prstDash val="solid"/>
              <a:round/>
              <a:headEnd len="med" w="med" type="none"/>
              <a:tailEnd len="med" w="med" type="none"/>
            </a:ln>
          </p:spPr>
        </p:cxnSp>
      </p:grpSp>
      <p:sp>
        <p:nvSpPr>
          <p:cNvPr id="1277" name="Google Shape;1277;p94"/>
          <p:cNvSpPr txBox="1"/>
          <p:nvPr/>
        </p:nvSpPr>
        <p:spPr>
          <a:xfrm>
            <a:off x="12729650" y="3897750"/>
            <a:ext cx="4693800" cy="1329000"/>
          </a:xfrm>
          <a:prstGeom prst="rect">
            <a:avLst/>
          </a:prstGeom>
          <a:noFill/>
          <a:ln>
            <a:noFill/>
          </a:ln>
        </p:spPr>
        <p:txBody>
          <a:bodyPr anchorCtr="0" anchor="t" bIns="91450" lIns="0" spcFirstLastPara="1" rIns="91450" wrap="square" tIns="91450">
            <a:spAutoFit/>
          </a:bodyPr>
          <a:lstStyle/>
          <a:p>
            <a:pPr indent="0" lvl="0" marL="0" rtl="0" algn="l">
              <a:lnSpc>
                <a:spcPct val="100000"/>
              </a:lnSpc>
              <a:spcBef>
                <a:spcPts val="1000"/>
              </a:spcBef>
              <a:spcAft>
                <a:spcPts val="0"/>
              </a:spcAft>
              <a:buNone/>
            </a:pPr>
            <a:r>
              <a:rPr lang="en" sz="2200" u="sng">
                <a:solidFill>
                  <a:srgbClr val="1A73E8"/>
                </a:solidFill>
                <a:latin typeface="Google Sans Text"/>
                <a:ea typeface="Google Sans Text"/>
                <a:cs typeface="Google Sans Text"/>
                <a:sym typeface="Google Sans Text"/>
                <a:hlinkClick r:id="rId13">
                  <a:extLst>
                    <a:ext uri="{A12FA001-AC4F-418D-AE19-62706E023703}">
                      <ahyp:hlinkClr val="tx"/>
                    </a:ext>
                  </a:extLst>
                </a:hlinkClick>
              </a:rPr>
              <a:t>Overview | IAM Documentation</a:t>
            </a:r>
            <a:endParaRPr sz="2200">
              <a:solidFill>
                <a:srgbClr val="3C4043"/>
              </a:solidFill>
              <a:latin typeface="Google Sans Text"/>
              <a:ea typeface="Google Sans Text"/>
              <a:cs typeface="Google Sans Text"/>
              <a:sym typeface="Google Sans Text"/>
            </a:endParaRPr>
          </a:p>
          <a:p>
            <a:pPr indent="0" lvl="0" marL="0" rtl="0" algn="l">
              <a:lnSpc>
                <a:spcPct val="100000"/>
              </a:lnSpc>
              <a:spcBef>
                <a:spcPts val="1000"/>
              </a:spcBef>
              <a:spcAft>
                <a:spcPts val="1000"/>
              </a:spcAft>
              <a:buNone/>
            </a:pPr>
            <a:r>
              <a:rPr lang="en" sz="2200" u="sng">
                <a:solidFill>
                  <a:srgbClr val="1A73E8"/>
                </a:solidFill>
                <a:latin typeface="Google Sans Text"/>
                <a:ea typeface="Google Sans Text"/>
                <a:cs typeface="Google Sans Text"/>
                <a:sym typeface="Google Sans Text"/>
                <a:hlinkClick r:id="rId14">
                  <a:extLst>
                    <a:ext uri="{A12FA001-AC4F-418D-AE19-62706E023703}">
                      <ahyp:hlinkClr val="tx"/>
                    </a:ext>
                  </a:extLst>
                </a:hlinkClick>
              </a:rPr>
              <a:t>Google Kubernetes Engine security overview</a:t>
            </a:r>
            <a:endParaRPr sz="2200">
              <a:solidFill>
                <a:srgbClr val="202124"/>
              </a:solidFill>
              <a:latin typeface="Google Sans Text"/>
              <a:ea typeface="Google Sans Text"/>
              <a:cs typeface="Google Sans Text"/>
              <a:sym typeface="Google Sans Tex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95"/>
          <p:cNvSpPr txBox="1"/>
          <p:nvPr/>
        </p:nvSpPr>
        <p:spPr>
          <a:xfrm>
            <a:off x="8167850" y="4579175"/>
            <a:ext cx="9205800" cy="488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To directly access user data</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For development environments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For interactive analysis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For individual GKE pods</a:t>
            </a:r>
            <a:endParaRPr sz="2400">
              <a:solidFill>
                <a:srgbClr val="3C4043"/>
              </a:solidFill>
              <a:latin typeface="Google Sans Text"/>
              <a:ea typeface="Google Sans Text"/>
              <a:cs typeface="Google Sans Text"/>
              <a:sym typeface="Google Sans Text"/>
            </a:endParaRPr>
          </a:p>
        </p:txBody>
      </p:sp>
      <p:sp>
        <p:nvSpPr>
          <p:cNvPr id="1283" name="Google Shape;1283;p95"/>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000">
              <a:solidFill>
                <a:srgbClr val="202124"/>
              </a:solidFill>
              <a:latin typeface="Google Sans Medium"/>
              <a:ea typeface="Google Sans Medium"/>
              <a:cs typeface="Google Sans Medium"/>
              <a:sym typeface="Google Sans Medium"/>
            </a:endParaRPr>
          </a:p>
        </p:txBody>
      </p:sp>
      <p:pic>
        <p:nvPicPr>
          <p:cNvPr id="1284" name="Google Shape;1284;p9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85" name="Google Shape;1285;p9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5"/>
          <p:cNvSpPr/>
          <p:nvPr/>
        </p:nvSpPr>
        <p:spPr>
          <a:xfrm rot="5400000">
            <a:off x="2414700" y="2219975"/>
            <a:ext cx="1626300" cy="64557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5"/>
          <p:cNvSpPr txBox="1"/>
          <p:nvPr/>
        </p:nvSpPr>
        <p:spPr>
          <a:xfrm>
            <a:off x="914350" y="5051350"/>
            <a:ext cx="49518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of the scenarios below is an  example of a situation where you should use a service account?</a:t>
            </a:r>
            <a:endParaRPr sz="2400">
              <a:solidFill>
                <a:srgbClr val="FFFFFF"/>
              </a:solidFill>
              <a:latin typeface="Google Sans Text"/>
              <a:ea typeface="Google Sans Text"/>
              <a:cs typeface="Google Sans Text"/>
              <a:sym typeface="Google Sans Text"/>
            </a:endParaRPr>
          </a:p>
        </p:txBody>
      </p:sp>
      <p:sp>
        <p:nvSpPr>
          <p:cNvPr id="1288" name="Google Shape;1288;p9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289" name="Google Shape;1289;p95"/>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96"/>
          <p:cNvSpPr txBox="1"/>
          <p:nvPr/>
        </p:nvSpPr>
        <p:spPr>
          <a:xfrm>
            <a:off x="9068100" y="4579175"/>
            <a:ext cx="8305500" cy="488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API key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OAuth 2.0 client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Environment provided service account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Service account key</a:t>
            </a:r>
            <a:endParaRPr sz="2400">
              <a:solidFill>
                <a:srgbClr val="3C4043"/>
              </a:solidFill>
              <a:latin typeface="Google Sans Text"/>
              <a:ea typeface="Google Sans Text"/>
              <a:cs typeface="Google Sans Text"/>
              <a:sym typeface="Google Sans Text"/>
            </a:endParaRPr>
          </a:p>
        </p:txBody>
      </p:sp>
      <p:sp>
        <p:nvSpPr>
          <p:cNvPr id="1295" name="Google Shape;1295;p96"/>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000">
              <a:solidFill>
                <a:srgbClr val="202124"/>
              </a:solidFill>
              <a:latin typeface="Google Sans Medium"/>
              <a:ea typeface="Google Sans Medium"/>
              <a:cs typeface="Google Sans Medium"/>
              <a:sym typeface="Google Sans Medium"/>
            </a:endParaRPr>
          </a:p>
        </p:txBody>
      </p:sp>
      <p:pic>
        <p:nvPicPr>
          <p:cNvPr id="1296" name="Google Shape;1296;p9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97" name="Google Shape;1297;p9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299" name="Google Shape;1299;p96"/>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300" name="Google Shape;1300;p96"/>
          <p:cNvSpPr/>
          <p:nvPr/>
        </p:nvSpPr>
        <p:spPr>
          <a:xfrm rot="5400000">
            <a:off x="3320200" y="3550625"/>
            <a:ext cx="811800" cy="74520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6"/>
          <p:cNvSpPr txBox="1"/>
          <p:nvPr/>
        </p:nvSpPr>
        <p:spPr>
          <a:xfrm>
            <a:off x="914350" y="4448800"/>
            <a:ext cx="6678000" cy="2208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Cymbal Superstore is implementing a mobile app for end users to track deliveries that are en route to them. The app needs to access data about truck location from Pub/Sub using Google recommended practices. </a:t>
            </a:r>
            <a:endParaRPr sz="2400">
              <a:solidFill>
                <a:srgbClr val="3C4043"/>
              </a:solidFill>
              <a:latin typeface="Google Sans Text"/>
              <a:ea typeface="Google Sans Text"/>
              <a:cs typeface="Google Sans Text"/>
              <a:sym typeface="Google Sans Text"/>
            </a:endParaRPr>
          </a:p>
        </p:txBody>
      </p:sp>
      <p:sp>
        <p:nvSpPr>
          <p:cNvPr id="1302" name="Google Shape;1302;p96"/>
          <p:cNvSpPr txBox="1"/>
          <p:nvPr/>
        </p:nvSpPr>
        <p:spPr>
          <a:xfrm>
            <a:off x="914350" y="6880150"/>
            <a:ext cx="65379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kind of credentials should you use?</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9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7"/>
          <p:cNvSpPr txBox="1"/>
          <p:nvPr/>
        </p:nvSpPr>
        <p:spPr>
          <a:xfrm>
            <a:off x="28877075" y="2920300"/>
            <a:ext cx="7360800" cy="6309600"/>
          </a:xfrm>
          <a:prstGeom prst="rect">
            <a:avLst/>
          </a:prstGeom>
          <a:noFill/>
          <a:ln>
            <a:noFill/>
          </a:ln>
        </p:spPr>
        <p:txBody>
          <a:bodyPr anchorCtr="0" anchor="t" bIns="0" lIns="0" spcFirstLastPara="1" rIns="182850" wrap="square" tIns="0">
            <a:noAutofit/>
          </a:bodyPr>
          <a:lstStyle/>
          <a:p>
            <a:pPr indent="0" lvl="0" marL="0" rtl="0" algn="l">
              <a:lnSpc>
                <a:spcPct val="150000"/>
              </a:lnSpc>
              <a:spcBef>
                <a:spcPts val="0"/>
              </a:spcBef>
              <a:spcAft>
                <a:spcPts val="0"/>
              </a:spcAft>
              <a:buNone/>
            </a:pPr>
            <a:r>
              <a:rPr b="1" lang="en" sz="2800">
                <a:solidFill>
                  <a:srgbClr val="3C4043"/>
                </a:solidFill>
                <a:latin typeface="Google Sans Text"/>
                <a:ea typeface="Google Sans Text"/>
                <a:cs typeface="Google Sans Text"/>
                <a:sym typeface="Google Sans Text"/>
              </a:rPr>
              <a:t>Documentation</a:t>
            </a:r>
            <a:endParaRPr b="1"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3">
                  <a:extLst>
                    <a:ext uri="{A12FA001-AC4F-418D-AE19-62706E023703}">
                      <ahyp:hlinkClr val="tx"/>
                    </a:ext>
                  </a:extLst>
                </a:hlinkClick>
              </a:rPr>
              <a:t>Authenticating as a service account | Authentication</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rPr lang="en" sz="2800" u="sng">
                <a:solidFill>
                  <a:srgbClr val="1A73E8"/>
                </a:solidFill>
                <a:latin typeface="Google Sans Text"/>
                <a:ea typeface="Google Sans Text"/>
                <a:cs typeface="Google Sans Text"/>
                <a:sym typeface="Google Sans Text"/>
                <a:hlinkClick r:id="rId4">
                  <a:extLst>
                    <a:ext uri="{A12FA001-AC4F-418D-AE19-62706E023703}">
                      <ahyp:hlinkClr val="tx"/>
                    </a:ext>
                  </a:extLst>
                </a:hlinkClick>
              </a:rPr>
              <a:t>Authentication overview</a:t>
            </a:r>
            <a:r>
              <a:rPr lang="en" sz="2800">
                <a:solidFill>
                  <a:srgbClr val="3C4043"/>
                </a:solidFill>
                <a:latin typeface="Google Sans Text"/>
                <a:ea typeface="Google Sans Text"/>
                <a:cs typeface="Google Sans Text"/>
                <a:sym typeface="Google Sans Text"/>
              </a:rPr>
              <a:t>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45720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45720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a:p>
            <a:pPr indent="0" lvl="0" marL="0" rtl="0" algn="l">
              <a:lnSpc>
                <a:spcPct val="150000"/>
              </a:lnSpc>
              <a:spcBef>
                <a:spcPts val="0"/>
              </a:spcBef>
              <a:spcAft>
                <a:spcPts val="0"/>
              </a:spcAft>
              <a:buNone/>
            </a:pPr>
            <a:r>
              <a:t/>
            </a:r>
            <a:endParaRPr sz="2800">
              <a:solidFill>
                <a:srgbClr val="3C4043"/>
              </a:solidFill>
              <a:latin typeface="Google Sans Text"/>
              <a:ea typeface="Google Sans Text"/>
              <a:cs typeface="Google Sans Text"/>
              <a:sym typeface="Google Sans Text"/>
            </a:endParaRPr>
          </a:p>
        </p:txBody>
      </p:sp>
      <p:sp>
        <p:nvSpPr>
          <p:cNvPr id="1309" name="Google Shape;1309;p97"/>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310" name="Google Shape;1310;p97"/>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311" name="Google Shape;1311;p97"/>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312" name="Google Shape;1312;p97"/>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1313" name="Google Shape;1313;p97"/>
          <p:cNvSpPr txBox="1"/>
          <p:nvPr/>
        </p:nvSpPr>
        <p:spPr>
          <a:xfrm>
            <a:off x="12585650" y="4272300"/>
            <a:ext cx="4934100" cy="18702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5">
                  <a:extLst>
                    <a:ext uri="{A12FA001-AC4F-418D-AE19-62706E023703}">
                      <ahyp:hlinkClr val="tx"/>
                    </a:ext>
                  </a:extLst>
                </a:hlinkClick>
              </a:rPr>
              <a:t>Authenticating as a service account | Authentication</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rPr lang="en" sz="2400" u="sng">
                <a:solidFill>
                  <a:srgbClr val="1A73E8"/>
                </a:solidFill>
                <a:latin typeface="Google Sans"/>
                <a:ea typeface="Google Sans"/>
                <a:cs typeface="Google Sans"/>
                <a:sym typeface="Google Sans"/>
                <a:hlinkClick r:id="rId6">
                  <a:extLst>
                    <a:ext uri="{A12FA001-AC4F-418D-AE19-62706E023703}">
                      <ahyp:hlinkClr val="tx"/>
                    </a:ext>
                  </a:extLst>
                </a:hlinkClick>
              </a:rPr>
              <a:t>Authentication overview</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p:txBody>
      </p:sp>
      <p:sp>
        <p:nvSpPr>
          <p:cNvPr id="1314" name="Google Shape;1314;p97"/>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Managing service accounts</a:t>
            </a:r>
            <a:endParaRPr sz="4000">
              <a:solidFill>
                <a:srgbClr val="202124"/>
              </a:solidFill>
              <a:latin typeface="Google Sans Medium"/>
              <a:ea typeface="Google Sans Medium"/>
              <a:cs typeface="Google Sans Medium"/>
              <a:sym typeface="Google Sans Medium"/>
            </a:endParaRPr>
          </a:p>
        </p:txBody>
      </p:sp>
      <p:sp>
        <p:nvSpPr>
          <p:cNvPr id="1315" name="Google Shape;1315;p9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316" name="Google Shape;1316;p97"/>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317" name="Google Shape;1317;p97"/>
          <p:cNvSpPr/>
          <p:nvPr/>
        </p:nvSpPr>
        <p:spPr>
          <a:xfrm>
            <a:off x="950800" y="5911475"/>
            <a:ext cx="4593000" cy="227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7"/>
          <p:cNvSpPr/>
          <p:nvPr/>
        </p:nvSpPr>
        <p:spPr>
          <a:xfrm>
            <a:off x="6125350" y="5911562"/>
            <a:ext cx="5046600" cy="227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7"/>
          <p:cNvSpPr txBox="1"/>
          <p:nvPr/>
        </p:nvSpPr>
        <p:spPr>
          <a:xfrm>
            <a:off x="1295350" y="6112290"/>
            <a:ext cx="4005000" cy="26091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Identity                            and Access                       Management (IAM)</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1320" name="Google Shape;1320;p97"/>
          <p:cNvSpPr txBox="1"/>
          <p:nvPr/>
        </p:nvSpPr>
        <p:spPr>
          <a:xfrm>
            <a:off x="6395200" y="6112289"/>
            <a:ext cx="4720500" cy="21375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8">
                  <a:extLst>
                    <a:ext uri="{A12FA001-AC4F-418D-AE19-62706E023703}">
                      <ahyp:hlinkClr val="tx"/>
                    </a:ext>
                  </a:extLst>
                </a:hlinkClick>
              </a:rPr>
              <a:t>Essential Google Cloud</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M1 Identity and Access Management (IAM)</a:t>
            </a:r>
            <a:endParaRPr/>
          </a:p>
          <a:p>
            <a:pPr indent="0" lvl="0" marL="457200" rtl="0" algn="l">
              <a:lnSpc>
                <a:spcPct val="100000"/>
              </a:lnSpc>
              <a:spcBef>
                <a:spcPts val="0"/>
              </a:spcBef>
              <a:spcAft>
                <a:spcPts val="1000"/>
              </a:spcAft>
              <a:buNone/>
            </a:pPr>
            <a:r>
              <a:t/>
            </a:r>
            <a:endParaRPr sz="2200">
              <a:solidFill>
                <a:srgbClr val="3C4043"/>
              </a:solidFill>
              <a:latin typeface="Google Sans Text"/>
              <a:ea typeface="Google Sans Text"/>
              <a:cs typeface="Google Sans Text"/>
              <a:sym typeface="Google Sans Text"/>
            </a:endParaRPr>
          </a:p>
        </p:txBody>
      </p:sp>
      <p:grpSp>
        <p:nvGrpSpPr>
          <p:cNvPr id="1321" name="Google Shape;1321;p97"/>
          <p:cNvGrpSpPr/>
          <p:nvPr/>
        </p:nvGrpSpPr>
        <p:grpSpPr>
          <a:xfrm>
            <a:off x="10242952" y="7082086"/>
            <a:ext cx="675600" cy="675600"/>
            <a:chOff x="958127" y="6085527"/>
            <a:chExt cx="675600" cy="675600"/>
          </a:xfrm>
        </p:grpSpPr>
        <p:sp>
          <p:nvSpPr>
            <p:cNvPr id="1322" name="Google Shape;1322;p97"/>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97"/>
            <p:cNvPicPr preferRelativeResize="0"/>
            <p:nvPr/>
          </p:nvPicPr>
          <p:blipFill>
            <a:blip r:embed="rId10">
              <a:alphaModFix/>
            </a:blip>
            <a:stretch>
              <a:fillRect/>
            </a:stretch>
          </p:blipFill>
          <p:spPr>
            <a:xfrm>
              <a:off x="1089993" y="6245277"/>
              <a:ext cx="409470" cy="363974"/>
            </a:xfrm>
            <a:prstGeom prst="rect">
              <a:avLst/>
            </a:prstGeom>
            <a:noFill/>
            <a:ln>
              <a:noFill/>
            </a:ln>
          </p:spPr>
        </p:pic>
      </p:grpSp>
      <p:sp>
        <p:nvSpPr>
          <p:cNvPr id="1324" name="Google Shape;1324;p97"/>
          <p:cNvSpPr txBox="1"/>
          <p:nvPr/>
        </p:nvSpPr>
        <p:spPr>
          <a:xfrm>
            <a:off x="1295350" y="4531000"/>
            <a:ext cx="10200300" cy="13296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11">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M2 Resources and Access in the Cloud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1325" name="Google Shape;1325;p97"/>
          <p:cNvGrpSpPr/>
          <p:nvPr/>
        </p:nvGrpSpPr>
        <p:grpSpPr>
          <a:xfrm>
            <a:off x="4561114" y="7082086"/>
            <a:ext cx="675600" cy="675600"/>
            <a:chOff x="985077" y="3912152"/>
            <a:chExt cx="675600" cy="675600"/>
          </a:xfrm>
        </p:grpSpPr>
        <p:sp>
          <p:nvSpPr>
            <p:cNvPr id="1326" name="Google Shape;1326;p97"/>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7" name="Google Shape;1327;p97"/>
            <p:cNvPicPr preferRelativeResize="0"/>
            <p:nvPr/>
          </p:nvPicPr>
          <p:blipFill>
            <a:blip r:embed="rId12">
              <a:alphaModFix/>
            </a:blip>
            <a:stretch>
              <a:fillRect/>
            </a:stretch>
          </p:blipFill>
          <p:spPr>
            <a:xfrm>
              <a:off x="1092995" y="4060423"/>
              <a:ext cx="454974" cy="363974"/>
            </a:xfrm>
            <a:prstGeom prst="rect">
              <a:avLst/>
            </a:prstGeom>
            <a:noFill/>
            <a:ln>
              <a:noFill/>
            </a:ln>
          </p:spPr>
        </p:pic>
      </p:grpSp>
      <p:sp>
        <p:nvSpPr>
          <p:cNvPr id="1328" name="Google Shape;1328;p97"/>
          <p:cNvSpPr txBox="1"/>
          <p:nvPr/>
        </p:nvSpPr>
        <p:spPr>
          <a:xfrm>
            <a:off x="5556173" y="6659264"/>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98"/>
          <p:cNvSpPr txBox="1"/>
          <p:nvPr/>
        </p:nvSpPr>
        <p:spPr>
          <a:xfrm>
            <a:off x="9068100" y="4579175"/>
            <a:ext cx="8305500" cy="488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Admin Activity audit logs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Data Access audit logs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System Event audit logs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Policy Denied audit logs</a:t>
            </a:r>
            <a:endParaRPr sz="2400">
              <a:solidFill>
                <a:srgbClr val="3C4043"/>
              </a:solidFill>
              <a:latin typeface="Google Sans Text"/>
              <a:ea typeface="Google Sans Text"/>
              <a:cs typeface="Google Sans Text"/>
              <a:sym typeface="Google Sans Text"/>
            </a:endParaRPr>
          </a:p>
        </p:txBody>
      </p:sp>
      <p:sp>
        <p:nvSpPr>
          <p:cNvPr id="1334" name="Google Shape;1334;p98"/>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000">
              <a:solidFill>
                <a:srgbClr val="202124"/>
              </a:solidFill>
              <a:latin typeface="Google Sans Medium"/>
              <a:ea typeface="Google Sans Medium"/>
              <a:cs typeface="Google Sans Medium"/>
              <a:sym typeface="Google Sans Medium"/>
            </a:endParaRPr>
          </a:p>
        </p:txBody>
      </p:sp>
      <p:pic>
        <p:nvPicPr>
          <p:cNvPr id="1335" name="Google Shape;1335;p9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36" name="Google Shape;1336;p9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8"/>
          <p:cNvSpPr/>
          <p:nvPr/>
        </p:nvSpPr>
        <p:spPr>
          <a:xfrm rot="5400000">
            <a:off x="3185650" y="1493300"/>
            <a:ext cx="1080900" cy="74520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8"/>
          <p:cNvSpPr txBox="1"/>
          <p:nvPr/>
        </p:nvSpPr>
        <p:spPr>
          <a:xfrm>
            <a:off x="914350" y="4822750"/>
            <a:ext cx="65379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Cloud Audit log is disabled by </a:t>
            </a:r>
            <a:endParaRPr sz="24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default with a few exceptions?</a:t>
            </a:r>
            <a:endParaRPr sz="2400">
              <a:solidFill>
                <a:srgbClr val="FFFFFF"/>
              </a:solidFill>
              <a:latin typeface="Google Sans Text"/>
              <a:ea typeface="Google Sans Text"/>
              <a:cs typeface="Google Sans Text"/>
              <a:sym typeface="Google Sans Text"/>
            </a:endParaRPr>
          </a:p>
        </p:txBody>
      </p:sp>
      <p:sp>
        <p:nvSpPr>
          <p:cNvPr id="1339" name="Google Shape;1339;p9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340" name="Google Shape;1340;p98"/>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99"/>
          <p:cNvSpPr txBox="1"/>
          <p:nvPr/>
        </p:nvSpPr>
        <p:spPr>
          <a:xfrm>
            <a:off x="9068100" y="4579175"/>
            <a:ext cx="8305500" cy="488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Admin Activity log entries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ADMIN_READ log entries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DATA_READ log entries</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DATA_WRITE log entries</a:t>
            </a:r>
            <a:endParaRPr sz="2400">
              <a:solidFill>
                <a:srgbClr val="3C4043"/>
              </a:solidFill>
              <a:latin typeface="Google Sans Text"/>
              <a:ea typeface="Google Sans Text"/>
              <a:cs typeface="Google Sans Text"/>
              <a:sym typeface="Google Sans Text"/>
            </a:endParaRPr>
          </a:p>
        </p:txBody>
      </p:sp>
      <p:sp>
        <p:nvSpPr>
          <p:cNvPr id="1346" name="Google Shape;1346;p99"/>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000">
              <a:solidFill>
                <a:srgbClr val="202124"/>
              </a:solidFill>
              <a:latin typeface="Google Sans Medium"/>
              <a:ea typeface="Google Sans Medium"/>
              <a:cs typeface="Google Sans Medium"/>
              <a:sym typeface="Google Sans Medium"/>
            </a:endParaRPr>
          </a:p>
        </p:txBody>
      </p:sp>
      <p:pic>
        <p:nvPicPr>
          <p:cNvPr id="1347" name="Google Shape;1347;p9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48" name="Google Shape;1348;p9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9"/>
          <p:cNvSpPr/>
          <p:nvPr/>
        </p:nvSpPr>
        <p:spPr>
          <a:xfrm rot="5400000">
            <a:off x="2624225" y="3578600"/>
            <a:ext cx="1080900" cy="6329400"/>
          </a:xfrm>
          <a:prstGeom prst="round2Same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9"/>
          <p:cNvSpPr txBox="1"/>
          <p:nvPr/>
        </p:nvSpPr>
        <p:spPr>
          <a:xfrm>
            <a:off x="914350" y="6346750"/>
            <a:ext cx="4881600" cy="7929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Which type of audit log entry should you monitor?</a:t>
            </a:r>
            <a:endParaRPr sz="2400">
              <a:solidFill>
                <a:schemeClr val="dk1"/>
              </a:solidFill>
              <a:latin typeface="Google Sans Text"/>
              <a:ea typeface="Google Sans Text"/>
              <a:cs typeface="Google Sans Text"/>
              <a:sym typeface="Google Sans Text"/>
            </a:endParaRPr>
          </a:p>
        </p:txBody>
      </p:sp>
      <p:sp>
        <p:nvSpPr>
          <p:cNvPr id="1351" name="Google Shape;1351;p9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352" name="Google Shape;1352;p99"/>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353" name="Google Shape;1353;p99"/>
          <p:cNvSpPr txBox="1"/>
          <p:nvPr/>
        </p:nvSpPr>
        <p:spPr>
          <a:xfrm>
            <a:off x="914350" y="4448800"/>
            <a:ext cx="5541300" cy="1362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are configuring audit logging for Cloud Storage. You want to know when objects are added to a bucket. </a:t>
            </a:r>
            <a:endParaRPr sz="2400">
              <a:solidFill>
                <a:srgbClr val="3C4043"/>
              </a:solidFill>
              <a:latin typeface="Google Sans Text"/>
              <a:ea typeface="Google Sans Text"/>
              <a:cs typeface="Google Sans Text"/>
              <a:sym typeface="Google Sans Tex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00"/>
          <p:cNvSpPr/>
          <p:nvPr/>
        </p:nvSpPr>
        <p:spPr>
          <a:xfrm>
            <a:off x="11996950" y="3136200"/>
            <a:ext cx="6291300" cy="7150800"/>
          </a:xfrm>
          <a:prstGeom prst="rect">
            <a:avLst/>
          </a:prstGeom>
          <a:solidFill>
            <a:srgbClr val="F1F3F4"/>
          </a:solidFill>
          <a:ln>
            <a:noFill/>
          </a:ln>
        </p:spPr>
        <p:txBody>
          <a:bodyPr anchorCtr="0" anchor="t" bIns="182850" lIns="182850" spcFirstLastPara="1" rIns="182850" wrap="square" tIns="182850">
            <a:noAutofit/>
          </a:bodyPr>
          <a:lstStyle/>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a:p>
            <a:pPr indent="0" lvl="0" marL="0" marR="0" rtl="0" algn="l">
              <a:lnSpc>
                <a:spcPct val="120000"/>
              </a:lnSpc>
              <a:spcBef>
                <a:spcPts val="0"/>
              </a:spcBef>
              <a:spcAft>
                <a:spcPts val="0"/>
              </a:spcAft>
              <a:buNone/>
            </a:pPr>
            <a:r>
              <a:t/>
            </a:r>
            <a:endParaRPr sz="2000">
              <a:latin typeface="Roboto Mono"/>
              <a:ea typeface="Roboto Mono"/>
              <a:cs typeface="Roboto Mono"/>
              <a:sym typeface="Roboto Mono"/>
            </a:endParaRPr>
          </a:p>
        </p:txBody>
      </p:sp>
      <p:sp>
        <p:nvSpPr>
          <p:cNvPr id="1359" name="Google Shape;1359;p100"/>
          <p:cNvSpPr txBox="1"/>
          <p:nvPr/>
        </p:nvSpPr>
        <p:spPr>
          <a:xfrm>
            <a:off x="12585650" y="3301100"/>
            <a:ext cx="4720500" cy="119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Documentation</a:t>
            </a:r>
            <a:endParaRPr sz="2800">
              <a:solidFill>
                <a:srgbClr val="3C4043"/>
              </a:solidFill>
              <a:latin typeface="Google Sans Medium"/>
              <a:ea typeface="Google Sans Medium"/>
              <a:cs typeface="Google Sans Medium"/>
              <a:sym typeface="Google Sans Medium"/>
            </a:endParaRPr>
          </a:p>
        </p:txBody>
      </p:sp>
      <p:sp>
        <p:nvSpPr>
          <p:cNvPr id="1360" name="Google Shape;1360;p100"/>
          <p:cNvSpPr txBox="1"/>
          <p:nvPr/>
        </p:nvSpPr>
        <p:spPr>
          <a:xfrm>
            <a:off x="3868900" y="3377300"/>
            <a:ext cx="4364100" cy="1192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a:solidFill>
                  <a:srgbClr val="3C4043"/>
                </a:solidFill>
                <a:latin typeface="Google Sans Medium"/>
                <a:ea typeface="Google Sans Medium"/>
                <a:cs typeface="Google Sans Medium"/>
                <a:sym typeface="Google Sans Medium"/>
              </a:rPr>
              <a:t>Courses</a:t>
            </a:r>
            <a:endParaRPr sz="2800">
              <a:solidFill>
                <a:srgbClr val="3C4043"/>
              </a:solidFill>
              <a:latin typeface="Google Sans Medium"/>
              <a:ea typeface="Google Sans Medium"/>
              <a:cs typeface="Google Sans Medium"/>
              <a:sym typeface="Google Sans Medium"/>
            </a:endParaRPr>
          </a:p>
        </p:txBody>
      </p:sp>
      <p:cxnSp>
        <p:nvCxnSpPr>
          <p:cNvPr id="1361" name="Google Shape;1361;p100"/>
          <p:cNvCxnSpPr/>
          <p:nvPr/>
        </p:nvCxnSpPr>
        <p:spPr>
          <a:xfrm>
            <a:off x="950800" y="3996150"/>
            <a:ext cx="10200300" cy="0"/>
          </a:xfrm>
          <a:prstGeom prst="straightConnector1">
            <a:avLst/>
          </a:prstGeom>
          <a:noFill/>
          <a:ln cap="flat" cmpd="sng" w="76200">
            <a:solidFill>
              <a:srgbClr val="4285F4"/>
            </a:solidFill>
            <a:prstDash val="solid"/>
            <a:round/>
            <a:headEnd len="med" w="med" type="none"/>
            <a:tailEnd len="med" w="med" type="none"/>
          </a:ln>
        </p:spPr>
      </p:cxnSp>
      <p:sp>
        <p:nvSpPr>
          <p:cNvPr id="1362" name="Google Shape;1362;p100"/>
          <p:cNvSpPr txBox="1"/>
          <p:nvPr/>
        </p:nvSpPr>
        <p:spPr>
          <a:xfrm>
            <a:off x="12585650" y="4272300"/>
            <a:ext cx="4720500" cy="2235600"/>
          </a:xfrm>
          <a:prstGeom prst="rect">
            <a:avLst/>
          </a:prstGeom>
          <a:noFill/>
          <a:ln>
            <a:noFill/>
          </a:ln>
        </p:spPr>
        <p:txBody>
          <a:bodyPr anchorCtr="0" anchor="ctr" bIns="182850" lIns="0" spcFirstLastPara="1" rIns="182850" wrap="square" tIns="182850">
            <a:spAutoFit/>
          </a:bodyPr>
          <a:lstStyle/>
          <a:p>
            <a:pPr indent="0" lvl="0" marL="0" rtl="0" algn="l">
              <a:lnSpc>
                <a:spcPct val="100000"/>
              </a:lnSpc>
              <a:spcBef>
                <a:spcPts val="1000"/>
              </a:spcBef>
              <a:spcAft>
                <a:spcPts val="0"/>
              </a:spcAft>
              <a:buNone/>
            </a:pPr>
            <a:r>
              <a:rPr lang="en" sz="2400" u="sng">
                <a:solidFill>
                  <a:srgbClr val="1A73E8"/>
                </a:solidFill>
                <a:latin typeface="Google Sans"/>
                <a:ea typeface="Google Sans"/>
                <a:cs typeface="Google Sans"/>
                <a:sym typeface="Google Sans"/>
                <a:hlinkClick r:id="rId3">
                  <a:extLst>
                    <a:ext uri="{A12FA001-AC4F-418D-AE19-62706E023703}">
                      <ahyp:hlinkClr val="tx"/>
                    </a:ext>
                  </a:extLst>
                </a:hlinkClick>
              </a:rPr>
              <a:t>Cloud Audit Logs overview | Cloud Logging</a:t>
            </a:r>
            <a:endParaRPr sz="24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rPr lang="en" sz="2400" u="sng">
                <a:solidFill>
                  <a:srgbClr val="1A73E8"/>
                </a:solidFill>
                <a:latin typeface="Google Sans"/>
                <a:ea typeface="Google Sans"/>
                <a:cs typeface="Google Sans"/>
                <a:sym typeface="Google Sans"/>
                <a:hlinkClick r:id="rId4">
                  <a:extLst>
                    <a:ext uri="{A12FA001-AC4F-418D-AE19-62706E023703}">
                      <ahyp:hlinkClr val="tx"/>
                    </a:ext>
                  </a:extLst>
                </a:hlinkClick>
              </a:rPr>
              <a:t>Cloud Audit Logs with Cloud Storage</a:t>
            </a:r>
            <a:r>
              <a:rPr lang="en" sz="2400">
                <a:solidFill>
                  <a:srgbClr val="3C4043"/>
                </a:solidFill>
                <a:latin typeface="Google Sans"/>
                <a:ea typeface="Google Sans"/>
                <a:cs typeface="Google Sans"/>
                <a:sym typeface="Google Sans"/>
              </a:rPr>
              <a:t> </a:t>
            </a:r>
            <a:endParaRPr sz="2400">
              <a:solidFill>
                <a:srgbClr val="3C4043"/>
              </a:solidFill>
              <a:latin typeface="Google Sans"/>
              <a:ea typeface="Google Sans"/>
              <a:cs typeface="Google Sans"/>
              <a:sym typeface="Google Sans"/>
            </a:endParaRPr>
          </a:p>
        </p:txBody>
      </p:sp>
      <p:sp>
        <p:nvSpPr>
          <p:cNvPr id="1363" name="Google Shape;1363;p100"/>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Viewing audit logs</a:t>
            </a:r>
            <a:endParaRPr sz="4000">
              <a:solidFill>
                <a:srgbClr val="202124"/>
              </a:solidFill>
              <a:latin typeface="Google Sans Medium"/>
              <a:ea typeface="Google Sans Medium"/>
              <a:cs typeface="Google Sans Medium"/>
              <a:sym typeface="Google Sans Medium"/>
            </a:endParaRPr>
          </a:p>
        </p:txBody>
      </p:sp>
      <p:sp>
        <p:nvSpPr>
          <p:cNvPr id="1364" name="Google Shape;1364;p10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365" name="Google Shape;1365;p10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0"/>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367" name="Google Shape;1367;p100"/>
          <p:cNvSpPr/>
          <p:nvPr/>
        </p:nvSpPr>
        <p:spPr>
          <a:xfrm>
            <a:off x="950800" y="5911475"/>
            <a:ext cx="4593000" cy="227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0"/>
          <p:cNvSpPr/>
          <p:nvPr/>
        </p:nvSpPr>
        <p:spPr>
          <a:xfrm>
            <a:off x="6125350" y="5911562"/>
            <a:ext cx="5046600" cy="227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0"/>
          <p:cNvSpPr txBox="1"/>
          <p:nvPr/>
        </p:nvSpPr>
        <p:spPr>
          <a:xfrm>
            <a:off x="1295350" y="6112290"/>
            <a:ext cx="4005000" cy="22722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5">
                  <a:extLst>
                    <a:ext uri="{A12FA001-AC4F-418D-AE19-62706E023703}">
                      <ahyp:hlinkClr val="tx"/>
                    </a:ext>
                  </a:extLst>
                </a:hlinkClick>
              </a:rPr>
              <a:t>Architecting with Google Compute Engine</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M7 Resource            Monitoring</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1000"/>
              </a:spcBef>
              <a:spcAft>
                <a:spcPts val="1000"/>
              </a:spcAft>
              <a:buNone/>
            </a:pPr>
            <a:r>
              <a:t/>
            </a:r>
            <a:endParaRPr sz="2200">
              <a:solidFill>
                <a:srgbClr val="3C4043"/>
              </a:solidFill>
              <a:latin typeface="Google Sans Text"/>
              <a:ea typeface="Google Sans Text"/>
              <a:cs typeface="Google Sans Text"/>
              <a:sym typeface="Google Sans Text"/>
            </a:endParaRPr>
          </a:p>
        </p:txBody>
      </p:sp>
      <p:sp>
        <p:nvSpPr>
          <p:cNvPr id="1370" name="Google Shape;1370;p100"/>
          <p:cNvSpPr txBox="1"/>
          <p:nvPr/>
        </p:nvSpPr>
        <p:spPr>
          <a:xfrm>
            <a:off x="6395200" y="6112289"/>
            <a:ext cx="4720500" cy="18009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6">
                  <a:extLst>
                    <a:ext uri="{A12FA001-AC4F-418D-AE19-62706E023703}">
                      <ahyp:hlinkClr val="tx"/>
                    </a:ext>
                  </a:extLst>
                </a:hlinkClick>
              </a:rPr>
              <a:t>Essential Google Cloud</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u="sng">
                <a:solidFill>
                  <a:srgbClr val="1A73E8"/>
                </a:solidFill>
                <a:latin typeface="Google Sans Text"/>
                <a:ea typeface="Google Sans Text"/>
                <a:cs typeface="Google Sans Text"/>
                <a:sym typeface="Google Sans Text"/>
                <a:hlinkClick r:id="rId7">
                  <a:extLst>
                    <a:ext uri="{A12FA001-AC4F-418D-AE19-62706E023703}">
                      <ahyp:hlinkClr val="tx"/>
                    </a:ext>
                  </a:extLst>
                </a:hlinkClick>
              </a:rPr>
              <a:t>Infrastructure: Core Services</a:t>
            </a:r>
            <a:endParaRPr sz="2200">
              <a:solidFill>
                <a:srgbClr val="3C4043"/>
              </a:solidFill>
              <a:latin typeface="Google Sans Text"/>
              <a:ea typeface="Google Sans Text"/>
              <a:cs typeface="Google Sans Text"/>
              <a:sym typeface="Google Sans Text"/>
            </a:endParaRPr>
          </a:p>
          <a:p>
            <a:pPr indent="-368300" lvl="0" marL="457200" rtl="0" algn="l">
              <a:lnSpc>
                <a:spcPct val="100000"/>
              </a:lnSpc>
              <a:spcBef>
                <a:spcPts val="1000"/>
              </a:spcBef>
              <a:spcAft>
                <a:spcPts val="0"/>
              </a:spcAft>
              <a:buClr>
                <a:srgbClr val="3C4043"/>
              </a:buClr>
              <a:buSzPts val="2200"/>
              <a:buFont typeface="Google Sans Text"/>
              <a:buChar char="●"/>
            </a:pPr>
            <a:r>
              <a:rPr lang="en" sz="2200">
                <a:solidFill>
                  <a:srgbClr val="3C4043"/>
                </a:solidFill>
                <a:latin typeface="Google Sans Text"/>
                <a:ea typeface="Google Sans Text"/>
                <a:cs typeface="Google Sans Text"/>
                <a:sym typeface="Google Sans Text"/>
              </a:rPr>
              <a:t>M4 Resource Monitoring</a:t>
            </a:r>
            <a:endParaRPr/>
          </a:p>
          <a:p>
            <a:pPr indent="0" lvl="0" marL="457200" rtl="0" algn="l">
              <a:lnSpc>
                <a:spcPct val="100000"/>
              </a:lnSpc>
              <a:spcBef>
                <a:spcPts val="0"/>
              </a:spcBef>
              <a:spcAft>
                <a:spcPts val="1000"/>
              </a:spcAft>
              <a:buNone/>
            </a:pPr>
            <a:r>
              <a:t/>
            </a:r>
            <a:endParaRPr sz="2200">
              <a:solidFill>
                <a:srgbClr val="3C4043"/>
              </a:solidFill>
              <a:latin typeface="Google Sans Text"/>
              <a:ea typeface="Google Sans Text"/>
              <a:cs typeface="Google Sans Text"/>
              <a:sym typeface="Google Sans Text"/>
            </a:endParaRPr>
          </a:p>
        </p:txBody>
      </p:sp>
      <p:grpSp>
        <p:nvGrpSpPr>
          <p:cNvPr id="1371" name="Google Shape;1371;p100"/>
          <p:cNvGrpSpPr/>
          <p:nvPr/>
        </p:nvGrpSpPr>
        <p:grpSpPr>
          <a:xfrm>
            <a:off x="10242952" y="7082086"/>
            <a:ext cx="675600" cy="675600"/>
            <a:chOff x="958127" y="6085527"/>
            <a:chExt cx="675600" cy="675600"/>
          </a:xfrm>
        </p:grpSpPr>
        <p:sp>
          <p:nvSpPr>
            <p:cNvPr id="1372" name="Google Shape;1372;p100"/>
            <p:cNvSpPr/>
            <p:nvPr/>
          </p:nvSpPr>
          <p:spPr>
            <a:xfrm>
              <a:off x="958127" y="6085527"/>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3" name="Google Shape;1373;p100"/>
            <p:cNvPicPr preferRelativeResize="0"/>
            <p:nvPr/>
          </p:nvPicPr>
          <p:blipFill>
            <a:blip r:embed="rId8">
              <a:alphaModFix/>
            </a:blip>
            <a:stretch>
              <a:fillRect/>
            </a:stretch>
          </p:blipFill>
          <p:spPr>
            <a:xfrm>
              <a:off x="1089993" y="6245277"/>
              <a:ext cx="409470" cy="363974"/>
            </a:xfrm>
            <a:prstGeom prst="rect">
              <a:avLst/>
            </a:prstGeom>
            <a:noFill/>
            <a:ln>
              <a:noFill/>
            </a:ln>
          </p:spPr>
        </p:pic>
      </p:grpSp>
      <p:sp>
        <p:nvSpPr>
          <p:cNvPr id="1374" name="Google Shape;1374;p100"/>
          <p:cNvSpPr txBox="1"/>
          <p:nvPr/>
        </p:nvSpPr>
        <p:spPr>
          <a:xfrm>
            <a:off x="1295350" y="4531000"/>
            <a:ext cx="10200300" cy="1800900"/>
          </a:xfrm>
          <a:prstGeom prst="rect">
            <a:avLst/>
          </a:prstGeom>
          <a:noFill/>
          <a:ln>
            <a:noFill/>
          </a:ln>
        </p:spPr>
        <p:txBody>
          <a:bodyPr anchorCtr="0" anchor="t" bIns="91450" lIns="91450" spcFirstLastPara="1" rIns="91450" wrap="square" tIns="91450">
            <a:spAutoFit/>
          </a:bodyPr>
          <a:lstStyle/>
          <a:p>
            <a:pPr indent="0" lvl="0" marL="0" rtl="0" algn="l">
              <a:lnSpc>
                <a:spcPct val="100000"/>
              </a:lnSpc>
              <a:spcBef>
                <a:spcPts val="0"/>
              </a:spcBef>
              <a:spcAft>
                <a:spcPts val="0"/>
              </a:spcAft>
              <a:buNone/>
            </a:pPr>
            <a:r>
              <a:rPr lang="en" sz="2200" u="sng">
                <a:solidFill>
                  <a:srgbClr val="1A73E8"/>
                </a:solidFill>
                <a:latin typeface="Google Sans Text"/>
                <a:ea typeface="Google Sans Text"/>
                <a:cs typeface="Google Sans Text"/>
                <a:sym typeface="Google Sans Text"/>
                <a:hlinkClick r:id="rId9">
                  <a:extLst>
                    <a:ext uri="{A12FA001-AC4F-418D-AE19-62706E023703}">
                      <ahyp:hlinkClr val="tx"/>
                    </a:ext>
                  </a:extLst>
                </a:hlinkClick>
              </a:rPr>
              <a:t>Google Cloud Fundamentals: Core Infrastructure</a:t>
            </a:r>
            <a:endParaRPr sz="2200">
              <a:solidFill>
                <a:srgbClr val="3C4043"/>
              </a:solidFill>
              <a:latin typeface="Google Sans Text"/>
              <a:ea typeface="Google Sans Text"/>
              <a:cs typeface="Google Sans Text"/>
              <a:sym typeface="Google Sans Text"/>
            </a:endParaRPr>
          </a:p>
          <a:p>
            <a:pPr indent="-368300" lvl="0" marL="457200" rtl="0" algn="l">
              <a:spcBef>
                <a:spcPts val="1000"/>
              </a:spcBef>
              <a:spcAft>
                <a:spcPts val="0"/>
              </a:spcAft>
              <a:buSzPts val="2200"/>
              <a:buFont typeface="Google Sans Text"/>
              <a:buChar char="●"/>
            </a:pPr>
            <a:r>
              <a:rPr lang="en" sz="2200">
                <a:solidFill>
                  <a:srgbClr val="3C4043"/>
                </a:solidFill>
                <a:latin typeface="Google Sans Text"/>
                <a:ea typeface="Google Sans Text"/>
                <a:cs typeface="Google Sans Text"/>
                <a:sym typeface="Google Sans Text"/>
              </a:rPr>
              <a:t>M7 Developing and Deploying in the Cloud</a:t>
            </a:r>
            <a:endParaRPr sz="2200">
              <a:solidFill>
                <a:srgbClr val="3C4043"/>
              </a:solidFill>
              <a:latin typeface="Google Sans Text"/>
              <a:ea typeface="Google Sans Text"/>
              <a:cs typeface="Google Sans Text"/>
              <a:sym typeface="Google Sans Text"/>
            </a:endParaRPr>
          </a:p>
          <a:p>
            <a:pPr indent="0" lvl="0" marL="0" rtl="0" algn="l">
              <a:spcBef>
                <a:spcPts val="100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200">
              <a:solidFill>
                <a:srgbClr val="3C4043"/>
              </a:solidFill>
              <a:latin typeface="Google Sans Text"/>
              <a:ea typeface="Google Sans Text"/>
              <a:cs typeface="Google Sans Text"/>
              <a:sym typeface="Google Sans Text"/>
            </a:endParaRPr>
          </a:p>
        </p:txBody>
      </p:sp>
      <p:grpSp>
        <p:nvGrpSpPr>
          <p:cNvPr id="1375" name="Google Shape;1375;p100"/>
          <p:cNvGrpSpPr/>
          <p:nvPr/>
        </p:nvGrpSpPr>
        <p:grpSpPr>
          <a:xfrm>
            <a:off x="4561114" y="7082086"/>
            <a:ext cx="675600" cy="675600"/>
            <a:chOff x="985077" y="3912152"/>
            <a:chExt cx="675600" cy="675600"/>
          </a:xfrm>
        </p:grpSpPr>
        <p:sp>
          <p:nvSpPr>
            <p:cNvPr id="1376" name="Google Shape;1376;p100"/>
            <p:cNvSpPr/>
            <p:nvPr/>
          </p:nvSpPr>
          <p:spPr>
            <a:xfrm>
              <a:off x="985077" y="3912152"/>
              <a:ext cx="675600" cy="675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7" name="Google Shape;1377;p100"/>
            <p:cNvPicPr preferRelativeResize="0"/>
            <p:nvPr/>
          </p:nvPicPr>
          <p:blipFill>
            <a:blip r:embed="rId10">
              <a:alphaModFix/>
            </a:blip>
            <a:stretch>
              <a:fillRect/>
            </a:stretch>
          </p:blipFill>
          <p:spPr>
            <a:xfrm>
              <a:off x="1092995" y="4060423"/>
              <a:ext cx="454974" cy="363974"/>
            </a:xfrm>
            <a:prstGeom prst="rect">
              <a:avLst/>
            </a:prstGeom>
            <a:noFill/>
            <a:ln>
              <a:noFill/>
            </a:ln>
          </p:spPr>
        </p:pic>
      </p:grpSp>
      <p:sp>
        <p:nvSpPr>
          <p:cNvPr id="1378" name="Google Shape;1378;p100"/>
          <p:cNvSpPr txBox="1"/>
          <p:nvPr/>
        </p:nvSpPr>
        <p:spPr>
          <a:xfrm>
            <a:off x="5556173" y="6659264"/>
            <a:ext cx="415500" cy="8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285F4"/>
                </a:solidFill>
                <a:latin typeface="Google Sans Text"/>
                <a:ea typeface="Google Sans Text"/>
                <a:cs typeface="Google Sans Text"/>
                <a:sym typeface="Google Sans Text"/>
              </a:rPr>
              <a:t>=</a:t>
            </a:r>
            <a:endParaRPr b="1" sz="4400">
              <a:solidFill>
                <a:srgbClr val="4285F4"/>
              </a:solidFill>
              <a:latin typeface="Google Sans Text"/>
              <a:ea typeface="Google Sans Text"/>
              <a:cs typeface="Google Sans Text"/>
              <a:sym typeface="Google Sans Tex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101"/>
          <p:cNvPicPr preferRelativeResize="0"/>
          <p:nvPr/>
        </p:nvPicPr>
        <p:blipFill rotWithShape="1">
          <a:blip r:embed="rId3">
            <a:alphaModFix/>
          </a:blip>
          <a:srcRect b="0" l="0" r="0" t="0"/>
          <a:stretch/>
        </p:blipFill>
        <p:spPr>
          <a:xfrm>
            <a:off x="0" y="0"/>
            <a:ext cx="18287971" cy="10287000"/>
          </a:xfrm>
          <a:prstGeom prst="rect">
            <a:avLst/>
          </a:prstGeom>
          <a:noFill/>
          <a:ln>
            <a:noFill/>
          </a:ln>
        </p:spPr>
      </p:pic>
      <p:sp>
        <p:nvSpPr>
          <p:cNvPr id="1384" name="Google Shape;1384;p101"/>
          <p:cNvSpPr txBox="1"/>
          <p:nvPr/>
        </p:nvSpPr>
        <p:spPr>
          <a:xfrm>
            <a:off x="914350" y="3070800"/>
            <a:ext cx="8153700" cy="41454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6000">
                <a:solidFill>
                  <a:srgbClr val="202124"/>
                </a:solidFill>
                <a:latin typeface="Google Sans Medium"/>
                <a:ea typeface="Google Sans Medium"/>
                <a:cs typeface="Google Sans Medium"/>
                <a:sym typeface="Google Sans Medium"/>
              </a:rPr>
              <a:t>Plan time </a:t>
            </a:r>
            <a:endParaRPr sz="60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rPr lang="en" sz="6000">
                <a:solidFill>
                  <a:srgbClr val="202124"/>
                </a:solidFill>
                <a:latin typeface="Google Sans Medium"/>
                <a:ea typeface="Google Sans Medium"/>
                <a:cs typeface="Google Sans Medium"/>
                <a:sym typeface="Google Sans Medium"/>
              </a:rPr>
              <a:t>to prepare</a:t>
            </a:r>
            <a:endParaRPr sz="6000">
              <a:solidFill>
                <a:srgbClr val="202124"/>
              </a:solidFill>
              <a:latin typeface="Google Sans Medium"/>
              <a:ea typeface="Google Sans Medium"/>
              <a:cs typeface="Google Sans Medium"/>
              <a:sym typeface="Google Sans Medium"/>
            </a:endParaRPr>
          </a:p>
        </p:txBody>
      </p:sp>
      <p:graphicFrame>
        <p:nvGraphicFramePr>
          <p:cNvPr id="1385" name="Google Shape;1385;p101"/>
          <p:cNvGraphicFramePr/>
          <p:nvPr/>
        </p:nvGraphicFramePr>
        <p:xfrm>
          <a:off x="6796950" y="2596213"/>
          <a:ext cx="3000000" cy="3000000"/>
        </p:xfrm>
        <a:graphic>
          <a:graphicData uri="http://schemas.openxmlformats.org/drawingml/2006/table">
            <a:tbl>
              <a:tblPr>
                <a:noFill/>
                <a:tableStyleId>{4D8818CB-A262-4C5F-B6C0-40848D2263BA}</a:tableStyleId>
              </a:tblPr>
              <a:tblGrid>
                <a:gridCol w="6359400"/>
                <a:gridCol w="4040575"/>
              </a:tblGrid>
              <a:tr h="1285950">
                <a:tc>
                  <a:txBody>
                    <a:bodyPr/>
                    <a:lstStyle/>
                    <a:p>
                      <a:pPr indent="0" lvl="0" marL="177800" rtl="0" algn="l">
                        <a:spcBef>
                          <a:spcPts val="0"/>
                        </a:spcBef>
                        <a:spcAft>
                          <a:spcPts val="0"/>
                        </a:spcAft>
                        <a:buClr>
                          <a:srgbClr val="3C4043"/>
                        </a:buClr>
                        <a:buSzPts val="2200"/>
                        <a:buFont typeface="Arial"/>
                        <a:buNone/>
                      </a:pPr>
                      <a:r>
                        <a:rPr lang="en" sz="2800">
                          <a:solidFill>
                            <a:schemeClr val="dk1"/>
                          </a:solidFill>
                          <a:latin typeface="Google Sans"/>
                          <a:ea typeface="Google Sans"/>
                          <a:cs typeface="Google Sans"/>
                          <a:sym typeface="Google Sans"/>
                        </a:rPr>
                        <a:t> When will you take the exam?</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r>
              <a:tr h="1225525">
                <a:tc>
                  <a:txBody>
                    <a:bodyPr/>
                    <a:lstStyle/>
                    <a:p>
                      <a:pPr indent="0" lvl="0" marL="177800" rtl="0" algn="l">
                        <a:spcBef>
                          <a:spcPts val="0"/>
                        </a:spcBef>
                        <a:spcAft>
                          <a:spcPts val="0"/>
                        </a:spcAft>
                        <a:buClr>
                          <a:srgbClr val="3C4043"/>
                        </a:buClr>
                        <a:buSzPts val="2200"/>
                        <a:buFont typeface="Arial"/>
                        <a:buNone/>
                      </a:pPr>
                      <a:r>
                        <a:rPr lang="en" sz="2800">
                          <a:solidFill>
                            <a:schemeClr val="dk1"/>
                          </a:solidFill>
                          <a:latin typeface="Google Sans"/>
                          <a:ea typeface="Google Sans"/>
                          <a:cs typeface="Google Sans"/>
                          <a:sym typeface="Google Sans"/>
                        </a:rPr>
                        <a:t>How many weeks do you have to prepare?</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1406650">
                <a:tc>
                  <a:txBody>
                    <a:bodyPr/>
                    <a:lstStyle/>
                    <a:p>
                      <a:pPr indent="0" lvl="0" marL="177800" rtl="0" algn="l">
                        <a:spcBef>
                          <a:spcPts val="0"/>
                        </a:spcBef>
                        <a:spcAft>
                          <a:spcPts val="0"/>
                        </a:spcAft>
                        <a:buNone/>
                      </a:pPr>
                      <a:r>
                        <a:rPr lang="en" sz="2800">
                          <a:solidFill>
                            <a:schemeClr val="dk1"/>
                          </a:solidFill>
                          <a:latin typeface="Google Sans"/>
                          <a:ea typeface="Google Sans"/>
                          <a:cs typeface="Google Sans"/>
                          <a:sym typeface="Google Sans"/>
                        </a:rPr>
                        <a:t>How many hours will you spend preparing for the exam each week?</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1008800">
                <a:tc>
                  <a:txBody>
                    <a:bodyPr/>
                    <a:lstStyle/>
                    <a:p>
                      <a:pPr indent="0" lvl="0" marL="177800" rtl="0" algn="l">
                        <a:spcBef>
                          <a:spcPts val="0"/>
                        </a:spcBef>
                        <a:spcAft>
                          <a:spcPts val="0"/>
                        </a:spcAft>
                        <a:buNone/>
                      </a:pPr>
                      <a:r>
                        <a:rPr lang="en" sz="2800">
                          <a:solidFill>
                            <a:schemeClr val="dk1"/>
                          </a:solidFill>
                          <a:latin typeface="Google Sans"/>
                          <a:ea typeface="Google Sans"/>
                          <a:cs typeface="Google Sans"/>
                          <a:sym typeface="Google Sans"/>
                        </a:rPr>
                        <a:t>How many total hours will you prepare?</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02"/>
          <p:cNvSpPr txBox="1"/>
          <p:nvPr/>
        </p:nvSpPr>
        <p:spPr>
          <a:xfrm>
            <a:off x="15007400" y="3453500"/>
            <a:ext cx="2391900" cy="3569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400">
                <a:solidFill>
                  <a:srgbClr val="3C4043"/>
                </a:solidFill>
                <a:latin typeface="Google Sans Medium"/>
                <a:ea typeface="Google Sans Medium"/>
                <a:cs typeface="Google Sans Medium"/>
                <a:sym typeface="Google Sans Medium"/>
              </a:rPr>
              <a:t>Week 6</a:t>
            </a:r>
            <a:endParaRPr sz="2400">
              <a:solidFill>
                <a:srgbClr val="3C404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Sample questions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Review documentation</a:t>
            </a:r>
            <a:endParaRPr sz="2200">
              <a:solidFill>
                <a:srgbClr val="3C4043"/>
              </a:solidFill>
              <a:latin typeface="Google Sans Text Medium"/>
              <a:ea typeface="Google Sans Text Medium"/>
              <a:cs typeface="Google Sans Text Medium"/>
              <a:sym typeface="Google Sans Text Medium"/>
            </a:endParaRPr>
          </a:p>
        </p:txBody>
      </p:sp>
      <p:sp>
        <p:nvSpPr>
          <p:cNvPr id="1391" name="Google Shape;1391;p102"/>
          <p:cNvSpPr txBox="1"/>
          <p:nvPr/>
        </p:nvSpPr>
        <p:spPr>
          <a:xfrm>
            <a:off x="920250" y="3453500"/>
            <a:ext cx="2435100" cy="3569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400">
                <a:solidFill>
                  <a:srgbClr val="3C4043"/>
                </a:solidFill>
                <a:latin typeface="Google Sans Medium"/>
                <a:ea typeface="Google Sans Medium"/>
                <a:cs typeface="Google Sans Medium"/>
                <a:sym typeface="Google Sans Medium"/>
              </a:rPr>
              <a:t>Week 1</a:t>
            </a:r>
            <a:endParaRPr sz="2400">
              <a:solidFill>
                <a:srgbClr val="3C404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Google Cloud Fundamentals: Core Infrastructure</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p:txBody>
      </p:sp>
      <p:sp>
        <p:nvSpPr>
          <p:cNvPr id="1392" name="Google Shape;1392;p102"/>
          <p:cNvSpPr/>
          <p:nvPr/>
        </p:nvSpPr>
        <p:spPr>
          <a:xfrm>
            <a:off x="952500" y="4251960"/>
            <a:ext cx="2370600" cy="32100"/>
          </a:xfrm>
          <a:prstGeom prst="rect">
            <a:avLst/>
          </a:prstGeom>
          <a:solidFill>
            <a:srgbClr val="4285F4"/>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2"/>
          <p:cNvSpPr txBox="1"/>
          <p:nvPr/>
        </p:nvSpPr>
        <p:spPr>
          <a:xfrm>
            <a:off x="3748420" y="3453500"/>
            <a:ext cx="2435100" cy="3569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400">
                <a:solidFill>
                  <a:srgbClr val="3C4043"/>
                </a:solidFill>
                <a:latin typeface="Google Sans Medium"/>
                <a:ea typeface="Google Sans Medium"/>
                <a:cs typeface="Google Sans Medium"/>
                <a:sym typeface="Google Sans Medium"/>
              </a:rPr>
              <a:t>Week 2</a:t>
            </a:r>
            <a:endParaRPr sz="2400">
              <a:solidFill>
                <a:srgbClr val="3C404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Create and Manage Cloud Resources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Skill Badge </a:t>
            </a:r>
            <a:br>
              <a:rPr lang="en" sz="2200">
                <a:solidFill>
                  <a:srgbClr val="3C4043"/>
                </a:solidFill>
                <a:latin typeface="Google Sans Text"/>
                <a:ea typeface="Google Sans Text"/>
                <a:cs typeface="Google Sans Text"/>
                <a:sym typeface="Google Sans Text"/>
              </a:rPr>
            </a:b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Perform Foundational Infrastructure Tasks in Google Cloud Skill Badge</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p:txBody>
      </p:sp>
      <p:sp>
        <p:nvSpPr>
          <p:cNvPr id="1394" name="Google Shape;1394;p102"/>
          <p:cNvSpPr/>
          <p:nvPr/>
        </p:nvSpPr>
        <p:spPr>
          <a:xfrm>
            <a:off x="3780670" y="4251960"/>
            <a:ext cx="2370600" cy="32100"/>
          </a:xfrm>
          <a:prstGeom prst="rect">
            <a:avLst/>
          </a:prstGeom>
          <a:solidFill>
            <a:srgbClr val="EA4335"/>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2"/>
          <p:cNvSpPr txBox="1"/>
          <p:nvPr/>
        </p:nvSpPr>
        <p:spPr>
          <a:xfrm>
            <a:off x="6576590" y="3453500"/>
            <a:ext cx="2435100" cy="3569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400">
                <a:solidFill>
                  <a:srgbClr val="3C4043"/>
                </a:solidFill>
                <a:latin typeface="Google Sans Medium"/>
                <a:ea typeface="Google Sans Medium"/>
                <a:cs typeface="Google Sans Medium"/>
                <a:sym typeface="Google Sans Medium"/>
              </a:rPr>
              <a:t>Week 3</a:t>
            </a:r>
            <a:endParaRPr sz="2400">
              <a:solidFill>
                <a:srgbClr val="3C404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Architecting with Compute Engine</a:t>
            </a:r>
            <a:endParaRPr sz="2200">
              <a:solidFill>
                <a:srgbClr val="3C4043"/>
              </a:solidFill>
              <a:latin typeface="Google Sans Text Medium"/>
              <a:ea typeface="Google Sans Text Medium"/>
              <a:cs typeface="Google Sans Text Medium"/>
              <a:sym typeface="Google Sans Text Medium"/>
            </a:endParaRPr>
          </a:p>
        </p:txBody>
      </p:sp>
      <p:sp>
        <p:nvSpPr>
          <p:cNvPr id="1396" name="Google Shape;1396;p102"/>
          <p:cNvSpPr/>
          <p:nvPr/>
        </p:nvSpPr>
        <p:spPr>
          <a:xfrm>
            <a:off x="6608840" y="4251960"/>
            <a:ext cx="2370600" cy="32100"/>
          </a:xfrm>
          <a:prstGeom prst="rect">
            <a:avLst/>
          </a:prstGeom>
          <a:solidFill>
            <a:srgbClr val="FBBC05"/>
          </a:solid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2"/>
          <p:cNvSpPr txBox="1"/>
          <p:nvPr/>
        </p:nvSpPr>
        <p:spPr>
          <a:xfrm>
            <a:off x="9404760" y="3453500"/>
            <a:ext cx="2424600" cy="3569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400">
                <a:solidFill>
                  <a:srgbClr val="3C4043"/>
                </a:solidFill>
                <a:latin typeface="Google Sans Medium"/>
                <a:ea typeface="Google Sans Medium"/>
                <a:cs typeface="Google Sans Medium"/>
                <a:sym typeface="Google Sans Medium"/>
              </a:rPr>
              <a:t>Week 4</a:t>
            </a:r>
            <a:endParaRPr sz="2400">
              <a:solidFill>
                <a:srgbClr val="3C404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Set Up and Configure a Cloud Environment in Google Cloud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Skill Badge</a:t>
            </a:r>
            <a:endParaRPr sz="2200">
              <a:solidFill>
                <a:srgbClr val="3C4043"/>
              </a:solidFill>
              <a:latin typeface="Google Sans Text Medium"/>
              <a:ea typeface="Google Sans Text Medium"/>
              <a:cs typeface="Google Sans Text Medium"/>
              <a:sym typeface="Google Sans Text Medium"/>
            </a:endParaRPr>
          </a:p>
        </p:txBody>
      </p:sp>
      <p:sp>
        <p:nvSpPr>
          <p:cNvPr id="1398" name="Google Shape;1398;p102"/>
          <p:cNvSpPr/>
          <p:nvPr/>
        </p:nvSpPr>
        <p:spPr>
          <a:xfrm>
            <a:off x="9431760" y="4251960"/>
            <a:ext cx="2370600" cy="32100"/>
          </a:xfrm>
          <a:prstGeom prst="rect">
            <a:avLst/>
          </a:prstGeom>
          <a:solidFill>
            <a:srgbClr val="34A853"/>
          </a:solidFill>
          <a:ln cap="flat" cmpd="sng" w="38100">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2"/>
          <p:cNvSpPr txBox="1"/>
          <p:nvPr/>
        </p:nvSpPr>
        <p:spPr>
          <a:xfrm>
            <a:off x="12222430" y="3453500"/>
            <a:ext cx="2391900" cy="3569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400">
                <a:solidFill>
                  <a:srgbClr val="3C4043"/>
                </a:solidFill>
                <a:latin typeface="Google Sans Medium"/>
                <a:ea typeface="Google Sans Medium"/>
                <a:cs typeface="Google Sans Medium"/>
                <a:sym typeface="Google Sans Medium"/>
              </a:rPr>
              <a:t>Week 5</a:t>
            </a:r>
            <a:endParaRPr sz="2400">
              <a:solidFill>
                <a:srgbClr val="3C404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ctr">
              <a:lnSpc>
                <a:spcPct val="115000"/>
              </a:lnSpc>
              <a:spcBef>
                <a:spcPts val="0"/>
              </a:spcBef>
              <a:spcAft>
                <a:spcPts val="0"/>
              </a:spcAft>
              <a:buNone/>
            </a:pPr>
            <a:r>
              <a:t/>
            </a:r>
            <a:endParaRPr sz="2400">
              <a:solidFill>
                <a:srgbClr val="3C4043"/>
              </a:solidFill>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Getting started with GKE</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Automating Infrastructure on Google Cloud with Terraform </a:t>
            </a:r>
            <a:endParaRPr sz="22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rPr lang="en" sz="2200">
                <a:solidFill>
                  <a:srgbClr val="3C4043"/>
                </a:solidFill>
                <a:latin typeface="Google Sans Text"/>
                <a:ea typeface="Google Sans Text"/>
                <a:cs typeface="Google Sans Text"/>
                <a:sym typeface="Google Sans Text"/>
              </a:rPr>
              <a:t>Skill Badge</a:t>
            </a:r>
            <a:endParaRPr sz="2200">
              <a:solidFill>
                <a:srgbClr val="3C4043"/>
              </a:solidFill>
              <a:latin typeface="Google Sans Text Medium"/>
              <a:ea typeface="Google Sans Text Medium"/>
              <a:cs typeface="Google Sans Text Medium"/>
              <a:sym typeface="Google Sans Text Medium"/>
            </a:endParaRPr>
          </a:p>
        </p:txBody>
      </p:sp>
      <p:sp>
        <p:nvSpPr>
          <p:cNvPr id="1400" name="Google Shape;1400;p102"/>
          <p:cNvSpPr/>
          <p:nvPr/>
        </p:nvSpPr>
        <p:spPr>
          <a:xfrm>
            <a:off x="12233080" y="4251960"/>
            <a:ext cx="2370600" cy="32100"/>
          </a:xfrm>
          <a:prstGeom prst="rect">
            <a:avLst/>
          </a:prstGeom>
          <a:solidFill>
            <a:srgbClr val="4285F4"/>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2"/>
          <p:cNvSpPr/>
          <p:nvPr/>
        </p:nvSpPr>
        <p:spPr>
          <a:xfrm>
            <a:off x="15007400" y="4251960"/>
            <a:ext cx="2370600" cy="32100"/>
          </a:xfrm>
          <a:prstGeom prst="rect">
            <a:avLst/>
          </a:prstGeom>
          <a:solidFill>
            <a:srgbClr val="EA4335"/>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2"/>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Example 6-week plan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103"/>
          <p:cNvPicPr preferRelativeResize="0"/>
          <p:nvPr/>
        </p:nvPicPr>
        <p:blipFill rotWithShape="1">
          <a:blip r:embed="rId3">
            <a:alphaModFix/>
          </a:blip>
          <a:srcRect b="0" l="0" r="0" t="0"/>
          <a:stretch/>
        </p:blipFill>
        <p:spPr>
          <a:xfrm>
            <a:off x="10696563" y="0"/>
            <a:ext cx="7439025" cy="10287000"/>
          </a:xfrm>
          <a:prstGeom prst="rect">
            <a:avLst/>
          </a:prstGeom>
          <a:noFill/>
          <a:ln>
            <a:noFill/>
          </a:ln>
        </p:spPr>
      </p:pic>
      <p:sp>
        <p:nvSpPr>
          <p:cNvPr id="1408" name="Google Shape;1408;p103"/>
          <p:cNvSpPr txBox="1"/>
          <p:nvPr/>
        </p:nvSpPr>
        <p:spPr>
          <a:xfrm>
            <a:off x="914350" y="920500"/>
            <a:ext cx="10917900" cy="1999800"/>
          </a:xfrm>
          <a:prstGeom prst="rect">
            <a:avLst/>
          </a:prstGeom>
          <a:noFill/>
          <a:ln>
            <a:noFill/>
          </a:ln>
        </p:spPr>
        <p:txBody>
          <a:bodyPr anchorCtr="0" anchor="t"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Weekly study plan</a:t>
            </a:r>
            <a:endParaRPr sz="4800">
              <a:solidFill>
                <a:srgbClr val="202124"/>
              </a:solidFill>
              <a:latin typeface="Google Sans Medium"/>
              <a:ea typeface="Google Sans Medium"/>
              <a:cs typeface="Google Sans Medium"/>
              <a:sym typeface="Google Sans Medium"/>
            </a:endParaRPr>
          </a:p>
        </p:txBody>
      </p:sp>
      <p:cxnSp>
        <p:nvCxnSpPr>
          <p:cNvPr id="1409" name="Google Shape;1409;p103"/>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1410" name="Google Shape;1410;p103"/>
          <p:cNvSpPr txBox="1"/>
          <p:nvPr/>
        </p:nvSpPr>
        <p:spPr>
          <a:xfrm>
            <a:off x="1055600" y="2401000"/>
            <a:ext cx="9748800" cy="639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Google Sans Text"/>
                <a:ea typeface="Google Sans Text"/>
                <a:cs typeface="Google Sans Text"/>
                <a:sym typeface="Google Sans Text"/>
              </a:rPr>
              <a:t>Now, consider what you’ve learned about your knowledge and skills through the diagnostic questions in this course. You should have a better understanding of what areas you need to focus on and what resources are available. </a:t>
            </a:r>
            <a:endParaRPr sz="2400">
              <a:latin typeface="Google Sans Text"/>
              <a:ea typeface="Google Sans Text"/>
              <a:cs typeface="Google Sans Text"/>
              <a:sym typeface="Google Sans Text"/>
            </a:endParaRPr>
          </a:p>
          <a:p>
            <a:pPr indent="0" lvl="0" marL="0" rtl="0" algn="l">
              <a:spcBef>
                <a:spcPts val="0"/>
              </a:spcBef>
              <a:spcAft>
                <a:spcPts val="0"/>
              </a:spcAft>
              <a:buNone/>
            </a:pPr>
            <a:r>
              <a:t/>
            </a:r>
            <a:endParaRPr sz="2400">
              <a:latin typeface="Google Sans Text"/>
              <a:ea typeface="Google Sans Text"/>
              <a:cs typeface="Google Sans Text"/>
              <a:sym typeface="Google Sans Text"/>
            </a:endParaRPr>
          </a:p>
          <a:p>
            <a:pPr indent="0" lvl="0" marL="0" rtl="0" algn="l">
              <a:spcBef>
                <a:spcPts val="0"/>
              </a:spcBef>
              <a:spcAft>
                <a:spcPts val="0"/>
              </a:spcAft>
              <a:buNone/>
            </a:pPr>
            <a:r>
              <a:rPr lang="en" sz="2400">
                <a:latin typeface="Google Sans Text"/>
                <a:ea typeface="Google Sans Text"/>
                <a:cs typeface="Google Sans Text"/>
                <a:sym typeface="Google Sans Text"/>
              </a:rPr>
              <a:t>Use the template that follows to plan your study goals for each week. Consider:</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exam guide section(s) or topic area(s) will you focus on?</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courses (or specific modules) will help you learn more?</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Skill Badges or labs will you work on for hands-on practice?</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documentation links will you review?</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additional resources will you use - such as sample questions?</a:t>
            </a:r>
            <a:endParaRPr sz="2400">
              <a:latin typeface="Google Sans Text"/>
              <a:ea typeface="Google Sans Text"/>
              <a:cs typeface="Google Sans Text"/>
              <a:sym typeface="Google Sans Text"/>
            </a:endParaRPr>
          </a:p>
          <a:p>
            <a:pPr indent="0" lvl="0" marL="0" rtl="0" algn="l">
              <a:spcBef>
                <a:spcPts val="0"/>
              </a:spcBef>
              <a:spcAft>
                <a:spcPts val="0"/>
              </a:spcAft>
              <a:buNone/>
            </a:pPr>
            <a:r>
              <a:rPr lang="en" sz="2400">
                <a:latin typeface="Google Sans Text"/>
                <a:ea typeface="Google Sans Text"/>
                <a:cs typeface="Google Sans Text"/>
                <a:sym typeface="Google Sans Text"/>
              </a:rPr>
              <a:t>You may do some or all of these study activities each week.</a:t>
            </a:r>
            <a:endParaRPr sz="2400">
              <a:latin typeface="Google Sans Text"/>
              <a:ea typeface="Google Sans Text"/>
              <a:cs typeface="Google Sans Text"/>
              <a:sym typeface="Google Sans Text"/>
            </a:endParaRPr>
          </a:p>
          <a:p>
            <a:pPr indent="0" lvl="0" marL="0" rtl="0" algn="l">
              <a:spcBef>
                <a:spcPts val="0"/>
              </a:spcBef>
              <a:spcAft>
                <a:spcPts val="0"/>
              </a:spcAft>
              <a:buNone/>
            </a:pPr>
            <a:r>
              <a:t/>
            </a:r>
            <a:endParaRPr sz="2400">
              <a:latin typeface="Google Sans Text"/>
              <a:ea typeface="Google Sans Text"/>
              <a:cs typeface="Google Sans Text"/>
              <a:sym typeface="Google Sans Text"/>
            </a:endParaRPr>
          </a:p>
          <a:p>
            <a:pPr indent="0" lvl="0" marL="0" rtl="0" algn="l">
              <a:spcBef>
                <a:spcPts val="0"/>
              </a:spcBef>
              <a:spcAft>
                <a:spcPts val="0"/>
              </a:spcAft>
              <a:buNone/>
            </a:pPr>
            <a:r>
              <a:rPr lang="en" sz="2400">
                <a:latin typeface="Google Sans Text"/>
                <a:ea typeface="Google Sans Text"/>
                <a:cs typeface="Google Sans Text"/>
                <a:sym typeface="Google Sans Text"/>
              </a:rPr>
              <a:t>Duplicate the weekly template for the number of weeks in your individual preparation journey. </a:t>
            </a:r>
            <a:endParaRPr sz="2400">
              <a:latin typeface="Google Sans Text"/>
              <a:ea typeface="Google Sans Text"/>
              <a:cs typeface="Google Sans Text"/>
              <a:sym typeface="Google San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72" name="Google Shape;172;p3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2"/>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74" name="Google Shape;174;p32"/>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000">
              <a:solidFill>
                <a:srgbClr val="202124"/>
              </a:solidFill>
              <a:latin typeface="Google Sans Medium"/>
              <a:ea typeface="Google Sans Medium"/>
              <a:cs typeface="Google Sans Medium"/>
              <a:sym typeface="Google Sans Medium"/>
            </a:endParaRPr>
          </a:p>
        </p:txBody>
      </p:sp>
      <p:pic>
        <p:nvPicPr>
          <p:cNvPr id="175" name="Google Shape;175;p3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76" name="Google Shape;176;p32"/>
          <p:cNvSpPr/>
          <p:nvPr/>
        </p:nvSpPr>
        <p:spPr>
          <a:xfrm rot="5400000">
            <a:off x="2895150" y="3796725"/>
            <a:ext cx="1143000" cy="6932400"/>
          </a:xfrm>
          <a:prstGeom prst="round2Same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2"/>
          <p:cNvSpPr txBox="1"/>
          <p:nvPr/>
        </p:nvSpPr>
        <p:spPr>
          <a:xfrm>
            <a:off x="8013475" y="4362525"/>
            <a:ext cx="93600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Grant the most restrictive basic role to most services, grant predefined or custom roles as necessary.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Grant predefined and custom roles that provide necessary permissions and grant basic roles only where needed.</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Grant the least restrictive basic roles to most services and grant predefined and custom roles only when necessary.</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Grant custom roles to individual users and implement basic roles at the resource level.</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178" name="Google Shape;178;p32"/>
          <p:cNvSpPr txBox="1"/>
          <p:nvPr/>
        </p:nvSpPr>
        <p:spPr>
          <a:xfrm>
            <a:off x="914350" y="4362525"/>
            <a:ext cx="6144900" cy="2208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You need to add new groups of employees in Cymbal Superstore’s production environment. You need to consider Google’s recommendation of using               least privilege.</a:t>
            </a:r>
            <a:endParaRPr sz="2400">
              <a:solidFill>
                <a:srgbClr val="3C4043"/>
              </a:solidFill>
              <a:latin typeface="Google Sans Text"/>
              <a:ea typeface="Google Sans Text"/>
              <a:cs typeface="Google Sans Text"/>
              <a:sym typeface="Google Sans Text"/>
            </a:endParaRPr>
          </a:p>
        </p:txBody>
      </p:sp>
      <p:sp>
        <p:nvSpPr>
          <p:cNvPr id="179" name="Google Shape;179;p32"/>
          <p:cNvSpPr txBox="1"/>
          <p:nvPr/>
        </p:nvSpPr>
        <p:spPr>
          <a:xfrm>
            <a:off x="914350" y="6821200"/>
            <a:ext cx="5793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What should you do? </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04"/>
          <p:cNvSpPr txBox="1"/>
          <p:nvPr/>
        </p:nvSpPr>
        <p:spPr>
          <a:xfrm>
            <a:off x="914350" y="920500"/>
            <a:ext cx="10918200" cy="1999800"/>
          </a:xfrm>
          <a:prstGeom prst="rect">
            <a:avLst/>
          </a:prstGeom>
          <a:noFill/>
          <a:ln>
            <a:noFill/>
          </a:ln>
        </p:spPr>
        <p:txBody>
          <a:bodyPr anchorCtr="0" anchor="t" bIns="0" lIns="0" spcFirstLastPara="1" rIns="183275"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Weekly study template (example)</a:t>
            </a:r>
            <a:endParaRPr sz="4800">
              <a:solidFill>
                <a:srgbClr val="202124"/>
              </a:solidFill>
              <a:latin typeface="Google Sans Medium"/>
              <a:ea typeface="Google Sans Medium"/>
              <a:cs typeface="Google Sans Medium"/>
              <a:sym typeface="Google Sans Medium"/>
            </a:endParaRPr>
          </a:p>
        </p:txBody>
      </p:sp>
      <p:graphicFrame>
        <p:nvGraphicFramePr>
          <p:cNvPr id="1416" name="Google Shape;1416;p104"/>
          <p:cNvGraphicFramePr/>
          <p:nvPr/>
        </p:nvGraphicFramePr>
        <p:xfrm>
          <a:off x="914350" y="2335434"/>
          <a:ext cx="3000000" cy="3000000"/>
        </p:xfrm>
        <a:graphic>
          <a:graphicData uri="http://schemas.openxmlformats.org/drawingml/2006/table">
            <a:tbl>
              <a:tblPr>
                <a:noFill/>
                <a:tableStyleId>{4D8818CB-A262-4C5F-B6C0-40848D2263BA}</a:tableStyleId>
              </a:tblPr>
              <a:tblGrid>
                <a:gridCol w="3539675"/>
                <a:gridCol w="12919975"/>
              </a:tblGrid>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Area(s) of focus:</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Configuring access using IAM</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Courses/modules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Google Cloud Fundamentals: Core Infrastructure, Module 2 Getting Started with Google Cloud</a:t>
                      </a:r>
                      <a:endParaRPr sz="2300">
                        <a:solidFill>
                          <a:srgbClr val="202124"/>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Architecting with Google Compute Engine, Module 4 IAM</a:t>
                      </a:r>
                      <a:endParaRPr sz="2300">
                        <a:solidFill>
                          <a:srgbClr val="202124"/>
                        </a:solidFill>
                        <a:latin typeface="Google Sans Text"/>
                        <a:ea typeface="Google Sans Text"/>
                        <a:cs typeface="Google Sans Text"/>
                        <a:sym typeface="Google Sans Text"/>
                      </a:endParaRPr>
                    </a:p>
                  </a:txBody>
                  <a:tcPr marT="182850" marB="182850"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Skill Badges/labs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Set Up and Configure a Cloud Environment in Google Cloud</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22079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Documentation                   to review:</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rgbClr val="1A73E8"/>
                          </a:solidFill>
                          <a:latin typeface="Google Sans"/>
                          <a:ea typeface="Google Sans"/>
                          <a:cs typeface="Google Sans"/>
                          <a:sym typeface="Google Sans"/>
                          <a:hlinkClick r:id="rId3">
                            <a:extLst>
                              <a:ext uri="{A12FA001-AC4F-418D-AE19-62706E023703}">
                                <ahyp:hlinkClr val="tx"/>
                              </a:ext>
                            </a:extLst>
                          </a:hlinkClick>
                        </a:rPr>
                        <a:t>https://cloud.google.com/iam/docs/overview</a:t>
                      </a:r>
                      <a:endParaRPr sz="2000">
                        <a:latin typeface="Google Sans"/>
                        <a:ea typeface="Google Sans"/>
                        <a:cs typeface="Google Sans"/>
                        <a:sym typeface="Google Sans"/>
                      </a:endParaRPr>
                    </a:p>
                    <a:p>
                      <a:pPr indent="0" lvl="0" marL="0" rtl="0" algn="l">
                        <a:spcBef>
                          <a:spcPts val="0"/>
                        </a:spcBef>
                        <a:spcAft>
                          <a:spcPts val="0"/>
                        </a:spcAft>
                        <a:buNone/>
                      </a:pPr>
                      <a:r>
                        <a:rPr lang="en" sz="2000" u="sng">
                          <a:solidFill>
                            <a:srgbClr val="1A73E8"/>
                          </a:solidFill>
                          <a:latin typeface="Google Sans"/>
                          <a:ea typeface="Google Sans"/>
                          <a:cs typeface="Google Sans"/>
                          <a:sym typeface="Google Sans"/>
                          <a:hlinkClick r:id="rId4">
                            <a:extLst>
                              <a:ext uri="{A12FA001-AC4F-418D-AE19-62706E023703}">
                                <ahyp:hlinkClr val="tx"/>
                              </a:ext>
                            </a:extLst>
                          </a:hlinkClick>
                        </a:rPr>
                        <a:t>https://cloud.google.com/architecture/prep-kubernetes-engine-for-prod#managing_identity_and_access</a:t>
                      </a:r>
                      <a:endParaRPr sz="2000">
                        <a:latin typeface="Google Sans"/>
                        <a:ea typeface="Google Sans"/>
                        <a:cs typeface="Google Sans"/>
                        <a:sym typeface="Google Sans"/>
                      </a:endParaRPr>
                    </a:p>
                    <a:p>
                      <a:pPr indent="0" lvl="0" marL="0" rtl="0" algn="l">
                        <a:spcBef>
                          <a:spcPts val="0"/>
                        </a:spcBef>
                        <a:spcAft>
                          <a:spcPts val="0"/>
                        </a:spcAft>
                        <a:buNone/>
                      </a:pPr>
                      <a:r>
                        <a:rPr lang="en" sz="2000" u="sng">
                          <a:solidFill>
                            <a:srgbClr val="1A73E8"/>
                          </a:solidFill>
                          <a:latin typeface="Google Sans"/>
                          <a:ea typeface="Google Sans"/>
                          <a:cs typeface="Google Sans"/>
                          <a:sym typeface="Google Sans"/>
                          <a:hlinkClick r:id="rId5">
                            <a:extLst>
                              <a:ext uri="{A12FA001-AC4F-418D-AE19-62706E023703}">
                                <ahyp:hlinkClr val="tx"/>
                              </a:ext>
                            </a:extLst>
                          </a:hlinkClick>
                        </a:rPr>
                        <a:t>https://cloud.google.com/iam/docs/creating-custom-roles</a:t>
                      </a:r>
                      <a:endParaRPr sz="20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2000" u="sng">
                          <a:solidFill>
                            <a:srgbClr val="1A73E8"/>
                          </a:solidFill>
                          <a:latin typeface="Google Sans"/>
                          <a:ea typeface="Google Sans"/>
                          <a:cs typeface="Google Sans"/>
                          <a:sym typeface="Google Sans"/>
                          <a:hlinkClick r:id="rId6">
                            <a:extLst>
                              <a:ext uri="{A12FA001-AC4F-418D-AE19-62706E023703}">
                                <ahyp:hlinkClr val="tx"/>
                              </a:ext>
                            </a:extLst>
                          </a:hlinkClick>
                        </a:rPr>
                        <a:t>https://cloud.google.com/docs/authentication/production#automatically</a:t>
                      </a:r>
                      <a:endParaRPr sz="20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2000" u="sng">
                          <a:solidFill>
                            <a:srgbClr val="1A73E8"/>
                          </a:solidFill>
                          <a:latin typeface="Google Sans"/>
                          <a:ea typeface="Google Sans"/>
                          <a:cs typeface="Google Sans"/>
                          <a:sym typeface="Google Sans"/>
                          <a:hlinkClick r:id="rId7">
                            <a:extLst>
                              <a:ext uri="{A12FA001-AC4F-418D-AE19-62706E023703}">
                                <ahyp:hlinkClr val="tx"/>
                              </a:ext>
                            </a:extLst>
                          </a:hlinkClick>
                        </a:rPr>
                        <a:t>https://cloud.google.com/docs/authentication/</a:t>
                      </a:r>
                      <a:r>
                        <a:rPr lang="en" sz="2000">
                          <a:solidFill>
                            <a:srgbClr val="3C4043"/>
                          </a:solidFill>
                          <a:latin typeface="Google Sans"/>
                          <a:ea typeface="Google Sans"/>
                          <a:cs typeface="Google Sans"/>
                          <a:sym typeface="Google Sans"/>
                        </a:rPr>
                        <a:t> </a:t>
                      </a:r>
                      <a:endParaRPr sz="20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2424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Additional study: </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Sample questions 1-5</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bl>
          </a:graphicData>
        </a:graphic>
      </p:graphicFrame>
      <p:cxnSp>
        <p:nvCxnSpPr>
          <p:cNvPr id="1417" name="Google Shape;1417;p104"/>
          <p:cNvCxnSpPr/>
          <p:nvPr/>
        </p:nvCxnSpPr>
        <p:spPr>
          <a:xfrm rot="10800000">
            <a:off x="4454025" y="2374050"/>
            <a:ext cx="0" cy="6820200"/>
          </a:xfrm>
          <a:prstGeom prst="straightConnector1">
            <a:avLst/>
          </a:prstGeom>
          <a:noFill/>
          <a:ln cap="flat" cmpd="sng" w="38100">
            <a:solidFill>
              <a:srgbClr val="1A73E8"/>
            </a:solidFill>
            <a:prstDash val="solid"/>
            <a:round/>
            <a:headEnd len="med" w="med" type="none"/>
            <a:tailEnd len="med" w="med" type="none"/>
          </a:ln>
        </p:spPr>
      </p:cxnSp>
      <p:cxnSp>
        <p:nvCxnSpPr>
          <p:cNvPr id="1418" name="Google Shape;1418;p104"/>
          <p:cNvCxnSpPr/>
          <p:nvPr/>
        </p:nvCxnSpPr>
        <p:spPr>
          <a:xfrm>
            <a:off x="4239150" y="346667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419" name="Google Shape;1419;p104"/>
          <p:cNvCxnSpPr/>
          <p:nvPr/>
        </p:nvCxnSpPr>
        <p:spPr>
          <a:xfrm>
            <a:off x="4263025" y="463582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420" name="Google Shape;1420;p104"/>
          <p:cNvCxnSpPr/>
          <p:nvPr/>
        </p:nvCxnSpPr>
        <p:spPr>
          <a:xfrm>
            <a:off x="4239150" y="5784150"/>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421" name="Google Shape;1421;p104"/>
          <p:cNvCxnSpPr/>
          <p:nvPr/>
        </p:nvCxnSpPr>
        <p:spPr>
          <a:xfrm>
            <a:off x="4287725" y="7994000"/>
            <a:ext cx="13113000" cy="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05"/>
          <p:cNvSpPr txBox="1"/>
          <p:nvPr/>
        </p:nvSpPr>
        <p:spPr>
          <a:xfrm>
            <a:off x="914350" y="920500"/>
            <a:ext cx="10918200" cy="1999800"/>
          </a:xfrm>
          <a:prstGeom prst="rect">
            <a:avLst/>
          </a:prstGeom>
          <a:noFill/>
          <a:ln>
            <a:noFill/>
          </a:ln>
        </p:spPr>
        <p:txBody>
          <a:bodyPr anchorCtr="0" anchor="t" bIns="0" lIns="0" spcFirstLastPara="1" rIns="183275"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Weekly study template</a:t>
            </a:r>
            <a:endParaRPr sz="4800">
              <a:solidFill>
                <a:srgbClr val="202124"/>
              </a:solidFill>
              <a:latin typeface="Google Sans Medium"/>
              <a:ea typeface="Google Sans Medium"/>
              <a:cs typeface="Google Sans Medium"/>
              <a:sym typeface="Google Sans Medium"/>
            </a:endParaRPr>
          </a:p>
        </p:txBody>
      </p:sp>
      <p:graphicFrame>
        <p:nvGraphicFramePr>
          <p:cNvPr id="1427" name="Google Shape;1427;p105"/>
          <p:cNvGraphicFramePr/>
          <p:nvPr/>
        </p:nvGraphicFramePr>
        <p:xfrm>
          <a:off x="914350" y="2335434"/>
          <a:ext cx="3000000" cy="3000000"/>
        </p:xfrm>
        <a:graphic>
          <a:graphicData uri="http://schemas.openxmlformats.org/drawingml/2006/table">
            <a:tbl>
              <a:tblPr>
                <a:noFill/>
                <a:tableStyleId>{4D8818CB-A262-4C5F-B6C0-40848D2263BA}</a:tableStyleId>
              </a:tblPr>
              <a:tblGrid>
                <a:gridCol w="3539675"/>
                <a:gridCol w="12919975"/>
              </a:tblGrid>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Area(s) of focus:</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Courses/modules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50"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Skill Badges/labs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22079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Documentation                   to review:</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2424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Additional study: </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bl>
          </a:graphicData>
        </a:graphic>
      </p:graphicFrame>
      <p:cxnSp>
        <p:nvCxnSpPr>
          <p:cNvPr id="1428" name="Google Shape;1428;p105"/>
          <p:cNvCxnSpPr/>
          <p:nvPr/>
        </p:nvCxnSpPr>
        <p:spPr>
          <a:xfrm rot="10800000">
            <a:off x="4454025" y="2374050"/>
            <a:ext cx="0" cy="6820200"/>
          </a:xfrm>
          <a:prstGeom prst="straightConnector1">
            <a:avLst/>
          </a:prstGeom>
          <a:noFill/>
          <a:ln cap="flat" cmpd="sng" w="38100">
            <a:solidFill>
              <a:srgbClr val="1A73E8"/>
            </a:solidFill>
            <a:prstDash val="solid"/>
            <a:round/>
            <a:headEnd len="med" w="med" type="none"/>
            <a:tailEnd len="med" w="med" type="none"/>
          </a:ln>
        </p:spPr>
      </p:cxnSp>
      <p:cxnSp>
        <p:nvCxnSpPr>
          <p:cNvPr id="1429" name="Google Shape;1429;p105"/>
          <p:cNvCxnSpPr/>
          <p:nvPr/>
        </p:nvCxnSpPr>
        <p:spPr>
          <a:xfrm>
            <a:off x="4239150" y="346667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430" name="Google Shape;1430;p105"/>
          <p:cNvCxnSpPr/>
          <p:nvPr/>
        </p:nvCxnSpPr>
        <p:spPr>
          <a:xfrm>
            <a:off x="4263025" y="463582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431" name="Google Shape;1431;p105"/>
          <p:cNvCxnSpPr/>
          <p:nvPr/>
        </p:nvCxnSpPr>
        <p:spPr>
          <a:xfrm>
            <a:off x="4239150" y="5784150"/>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432" name="Google Shape;1432;p105"/>
          <p:cNvCxnSpPr/>
          <p:nvPr/>
        </p:nvCxnSpPr>
        <p:spPr>
          <a:xfrm>
            <a:off x="4287725" y="7994000"/>
            <a:ext cx="13113000" cy="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85" name="Google Shape;185;p3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87" name="Google Shape;187;p33"/>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000">
              <a:solidFill>
                <a:srgbClr val="202124"/>
              </a:solidFill>
              <a:latin typeface="Google Sans Medium"/>
              <a:ea typeface="Google Sans Medium"/>
              <a:cs typeface="Google Sans Medium"/>
              <a:sym typeface="Google Sans Medium"/>
            </a:endParaRPr>
          </a:p>
        </p:txBody>
      </p:sp>
      <p:pic>
        <p:nvPicPr>
          <p:cNvPr id="188" name="Google Shape;188;p3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89" name="Google Shape;189;p33"/>
          <p:cNvSpPr/>
          <p:nvPr/>
        </p:nvSpPr>
        <p:spPr>
          <a:xfrm rot="5400000">
            <a:off x="2895150" y="4558725"/>
            <a:ext cx="1143000" cy="69324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txBox="1"/>
          <p:nvPr/>
        </p:nvSpPr>
        <p:spPr>
          <a:xfrm>
            <a:off x="9220250" y="4362525"/>
            <a:ext cx="8153100" cy="3735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compute.images.list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compute.images.get</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compute.images.create</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compute.images.setIAM</a:t>
            </a:r>
            <a:endParaRPr sz="2400">
              <a:solidFill>
                <a:srgbClr val="3C4043"/>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rgbClr val="3C4043"/>
              </a:buClr>
              <a:buSzPts val="2400"/>
              <a:buFont typeface="Google Sans Text"/>
              <a:buAutoNum type="alphaUcPeriod"/>
            </a:pPr>
            <a:r>
              <a:rPr lang="en" sz="2400">
                <a:solidFill>
                  <a:srgbClr val="3C4043"/>
                </a:solidFill>
                <a:latin typeface="Google Sans Text"/>
                <a:ea typeface="Google Sans Text"/>
                <a:cs typeface="Google Sans Text"/>
                <a:sym typeface="Google Sans Text"/>
              </a:rPr>
              <a:t>computer.images.update</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sp>
        <p:nvSpPr>
          <p:cNvPr id="191" name="Google Shape;191;p33"/>
          <p:cNvSpPr txBox="1"/>
          <p:nvPr/>
        </p:nvSpPr>
        <p:spPr>
          <a:xfrm>
            <a:off x="914350" y="4362525"/>
            <a:ext cx="6018600" cy="34788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rgbClr val="3C4043"/>
                </a:solidFill>
                <a:latin typeface="Google Sans Text"/>
                <a:ea typeface="Google Sans Text"/>
                <a:cs typeface="Google Sans Text"/>
                <a:sym typeface="Google Sans Text"/>
              </a:rPr>
              <a:t>The Operations Department at Cymbal Superstore wants to provide managers access to information about VM usage without allowing them to make changes that would affect the state. You assign them the Compute Engine Viewer role.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p:txBody>
      </p:sp>
      <p:sp>
        <p:nvSpPr>
          <p:cNvPr id="192" name="Google Shape;192;p33"/>
          <p:cNvSpPr txBox="1"/>
          <p:nvPr/>
        </p:nvSpPr>
        <p:spPr>
          <a:xfrm>
            <a:off x="914350" y="7583200"/>
            <a:ext cx="5793900" cy="939000"/>
          </a:xfrm>
          <a:prstGeom prst="rect">
            <a:avLst/>
          </a:prstGeom>
          <a:noFill/>
          <a:ln>
            <a:noFill/>
          </a:ln>
        </p:spPr>
        <p:txBody>
          <a:bodyPr anchorCtr="0" anchor="ctr" bIns="91425" lIns="0" spcFirstLastPara="1" rIns="91425" wrap="square" tIns="0">
            <a:noAutofit/>
          </a:bodyPr>
          <a:lstStyle/>
          <a:p>
            <a:pPr indent="0" lvl="0" marL="0" rtl="0" algn="l">
              <a:lnSpc>
                <a:spcPct val="115000"/>
              </a:lnSpc>
              <a:spcBef>
                <a:spcPts val="0"/>
              </a:spcBef>
              <a:spcAft>
                <a:spcPts val="0"/>
              </a:spcAft>
              <a:buNone/>
            </a:pPr>
            <a:r>
              <a:rPr lang="en" sz="2400">
                <a:solidFill>
                  <a:srgbClr val="FFFFFF"/>
                </a:solidFill>
                <a:latin typeface="Google Sans Text"/>
                <a:ea typeface="Google Sans Text"/>
                <a:cs typeface="Google Sans Text"/>
                <a:sym typeface="Google Sans Text"/>
              </a:rPr>
              <a:t>Which two permissions will they receive?</a:t>
            </a:r>
            <a:endParaRPr sz="2400">
              <a:solidFill>
                <a:srgbClr val="FFFFFF"/>
              </a:solidFill>
              <a:latin typeface="Google Sans Text"/>
              <a:ea typeface="Google Sans Text"/>
              <a:cs typeface="Google Sans Text"/>
              <a:sym typeface="Google Sans Tex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